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7" r:id="rId4"/>
  </p:sldMasterIdLst>
  <p:notesMasterIdLst>
    <p:notesMasterId r:id="rId55"/>
  </p:notesMasterIdLst>
  <p:handoutMasterIdLst>
    <p:handoutMasterId r:id="rId56"/>
  </p:handoutMasterIdLst>
  <p:sldIdLst>
    <p:sldId id="748" r:id="rId5"/>
    <p:sldId id="261" r:id="rId6"/>
    <p:sldId id="284" r:id="rId7"/>
    <p:sldId id="285" r:id="rId8"/>
    <p:sldId id="747" r:id="rId9"/>
    <p:sldId id="619" r:id="rId10"/>
    <p:sldId id="715" r:id="rId11"/>
    <p:sldId id="532" r:id="rId12"/>
    <p:sldId id="621" r:id="rId13"/>
    <p:sldId id="620" r:id="rId14"/>
    <p:sldId id="743" r:id="rId15"/>
    <p:sldId id="571" r:id="rId16"/>
    <p:sldId id="617" r:id="rId17"/>
    <p:sldId id="678" r:id="rId18"/>
    <p:sldId id="604" r:id="rId19"/>
    <p:sldId id="622" r:id="rId20"/>
    <p:sldId id="634" r:id="rId21"/>
    <p:sldId id="573" r:id="rId22"/>
    <p:sldId id="574" r:id="rId23"/>
    <p:sldId id="741" r:id="rId24"/>
    <p:sldId id="606" r:id="rId25"/>
    <p:sldId id="636" r:id="rId26"/>
    <p:sldId id="742" r:id="rId27"/>
    <p:sldId id="744" r:id="rId28"/>
    <p:sldId id="269" r:id="rId29"/>
    <p:sldId id="289" r:id="rId30"/>
    <p:sldId id="307" r:id="rId31"/>
    <p:sldId id="308" r:id="rId32"/>
    <p:sldId id="309" r:id="rId33"/>
    <p:sldId id="310" r:id="rId34"/>
    <p:sldId id="292" r:id="rId35"/>
    <p:sldId id="290" r:id="rId36"/>
    <p:sldId id="294" r:id="rId37"/>
    <p:sldId id="296" r:id="rId38"/>
    <p:sldId id="293" r:id="rId39"/>
    <p:sldId id="291" r:id="rId40"/>
    <p:sldId id="306" r:id="rId41"/>
    <p:sldId id="297" r:id="rId42"/>
    <p:sldId id="298" r:id="rId43"/>
    <p:sldId id="299" r:id="rId44"/>
    <p:sldId id="300" r:id="rId45"/>
    <p:sldId id="301" r:id="rId46"/>
    <p:sldId id="302" r:id="rId47"/>
    <p:sldId id="303" r:id="rId48"/>
    <p:sldId id="304" r:id="rId49"/>
    <p:sldId id="305" r:id="rId50"/>
    <p:sldId id="311" r:id="rId51"/>
    <p:sldId id="270" r:id="rId52"/>
    <p:sldId id="751" r:id="rId53"/>
    <p:sldId id="750" r:id="rId5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Carberry" initials="NC" lastIdx="6" clrIdx="0">
    <p:extLst>
      <p:ext uri="{19B8F6BF-5375-455C-9EA6-DF929625EA0E}">
        <p15:presenceInfo xmlns:p15="http://schemas.microsoft.com/office/powerpoint/2012/main" userId="S-1-5-21-2561521073-302974681-3876687321-21915" providerId="AD"/>
      </p:ext>
    </p:extLst>
  </p:cmAuthor>
  <p:cmAuthor id="2" name="Kate Shoesmith" initials="KS" lastIdx="1" clrIdx="1">
    <p:extLst>
      <p:ext uri="{19B8F6BF-5375-455C-9EA6-DF929625EA0E}">
        <p15:presenceInfo xmlns:p15="http://schemas.microsoft.com/office/powerpoint/2012/main" userId="S-1-5-21-2561521073-302974681-3876687321-11844" providerId="AD"/>
      </p:ext>
    </p:extLst>
  </p:cmAuthor>
  <p:cmAuthor id="3" name="Alasdair Reynolds" initials="AR" lastIdx="1" clrIdx="2">
    <p:extLst>
      <p:ext uri="{19B8F6BF-5375-455C-9EA6-DF929625EA0E}">
        <p15:presenceInfo xmlns:p15="http://schemas.microsoft.com/office/powerpoint/2012/main" userId="S-1-5-21-2561521073-302974681-3876687321-1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4AC"/>
    <a:srgbClr val="0E113E"/>
    <a:srgbClr val="E6E6E6"/>
    <a:srgbClr val="C1E3E5"/>
    <a:srgbClr val="81378A"/>
    <a:srgbClr val="E6D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6076" autoAdjust="0"/>
  </p:normalViewPr>
  <p:slideViewPr>
    <p:cSldViewPr snapToGrid="0">
      <p:cViewPr varScale="1">
        <p:scale>
          <a:sx n="83" d="100"/>
          <a:sy n="83"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AEA379E-C9FA-49F0-BDE0-04647EEFE197}" type="datetimeFigureOut">
              <a:rPr lang="en-GB" smtClean="0"/>
              <a:t>11/11/2019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8B78252-DA89-43C0-80E4-B66F6E0D1A91}" type="slidenum">
              <a:rPr lang="en-GB" smtClean="0"/>
              <a:t>‹#›</a:t>
            </a:fld>
            <a:endParaRPr lang="en-GB"/>
          </a:p>
        </p:txBody>
      </p:sp>
    </p:spTree>
    <p:extLst>
      <p:ext uri="{BB962C8B-B14F-4D97-AF65-F5344CB8AC3E}">
        <p14:creationId xmlns:p14="http://schemas.microsoft.com/office/powerpoint/2010/main" val="33497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9" tIns="45725" rIns="91449" bIns="45725"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9" tIns="45725" rIns="91449" bIns="45725" rtlCol="0"/>
          <a:lstStyle>
            <a:lvl1pPr algn="r">
              <a:defRPr sz="1200"/>
            </a:lvl1pPr>
          </a:lstStyle>
          <a:p>
            <a:fld id="{D53DB08D-A10E-430E-9FAD-F188E2DEA931}" type="datetimeFigureOut">
              <a:rPr lang="en-GB" smtClean="0"/>
              <a:t>11/11/2019</a:t>
            </a:fld>
            <a:endParaRPr lang="en-GB"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9" tIns="45725" rIns="91449" bIns="45725" rtlCol="0" anchor="ctr"/>
          <a:lstStyle/>
          <a:p>
            <a:endParaRPr lang="en-GB" dirty="0"/>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49" tIns="45725" rIns="91449" bIns="457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9" tIns="45725" rIns="91449" bIns="4572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9" tIns="45725" rIns="91449" bIns="45725" rtlCol="0" anchor="b"/>
          <a:lstStyle>
            <a:lvl1pPr algn="r">
              <a:defRPr sz="1200"/>
            </a:lvl1pPr>
          </a:lstStyle>
          <a:p>
            <a:fld id="{240B8EE5-B3CC-4E4E-A65C-BAC01CF4B101}" type="slidenum">
              <a:rPr lang="en-GB" smtClean="0"/>
              <a:t>‹#›</a:t>
            </a:fld>
            <a:endParaRPr lang="en-GB" dirty="0"/>
          </a:p>
        </p:txBody>
      </p:sp>
    </p:spTree>
    <p:extLst>
      <p:ext uri="{BB962C8B-B14F-4D97-AF65-F5344CB8AC3E}">
        <p14:creationId xmlns:p14="http://schemas.microsoft.com/office/powerpoint/2010/main" val="166297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uidance/check-employment-status-for-ta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0B8EE5-B3CC-4E4E-A65C-BAC01CF4B1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50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Small companies test </a:t>
            </a:r>
          </a:p>
          <a:p>
            <a:r>
              <a:rPr lang="en-GB" dirty="0"/>
              <a:t>Employee test – average number</a:t>
            </a:r>
            <a:r>
              <a:rPr lang="en-GB" baseline="0" dirty="0"/>
              <a:t> of employees employed in a year</a:t>
            </a:r>
            <a:endParaRPr lang="en-GB" dirty="0"/>
          </a:p>
          <a:p>
            <a:endParaRPr lang="en-GB" dirty="0"/>
          </a:p>
          <a:p>
            <a:endParaRPr lang="en-GB" dirty="0"/>
          </a:p>
          <a:p>
            <a:endParaRPr lang="en-GB" dirty="0"/>
          </a:p>
          <a:p>
            <a:endParaRPr lang="en-GB" dirty="0"/>
          </a:p>
          <a:p>
            <a:r>
              <a:rPr lang="en-GB" b="1" dirty="0"/>
              <a:t>Non-incorporated</a:t>
            </a:r>
            <a:r>
              <a:rPr lang="en-GB" b="1" baseline="0" dirty="0"/>
              <a:t> organisations:</a:t>
            </a:r>
          </a:p>
          <a:p>
            <a:r>
              <a:rPr lang="en-GB" baseline="0" dirty="0"/>
              <a:t>2 options: </a:t>
            </a:r>
          </a:p>
          <a:p>
            <a:pPr marL="228600" indent="-228600">
              <a:buAutoNum type="arabicPeriod"/>
            </a:pPr>
            <a:r>
              <a:rPr lang="en-GB" baseline="0" dirty="0"/>
              <a:t>Apply the rules to organisations with 50 or more employees OR with turnover exceeding £10.2 million – so only need to meet one of the small company criteria</a:t>
            </a:r>
          </a:p>
          <a:p>
            <a:pPr marL="228600" indent="-228600">
              <a:buAutoNum type="arabicPeriod"/>
            </a:pPr>
            <a:r>
              <a:rPr lang="en-GB" baseline="0" dirty="0"/>
              <a:t>Apply the rules to organisations that have both 50 or more employees and turnover in excess of £10.2 million  </a:t>
            </a:r>
          </a:p>
          <a:p>
            <a:pPr marL="0" indent="0">
              <a:buNone/>
            </a:pPr>
            <a:r>
              <a:rPr lang="en-GB" baseline="0" dirty="0"/>
              <a:t>(so in both scenarios avoiding the balance sheet condition. – don’t know why)</a:t>
            </a:r>
          </a:p>
          <a:p>
            <a:endParaRPr lang="en-GB" baseline="0" dirty="0"/>
          </a:p>
          <a:p>
            <a:r>
              <a:rPr lang="en-GB" dirty="0"/>
              <a:t>Again this is excessively</a:t>
            </a:r>
            <a:r>
              <a:rPr lang="en-GB" baseline="0" dirty="0"/>
              <a:t> complicated – option 1 will capture more organisations</a:t>
            </a:r>
          </a:p>
          <a:p>
            <a:endParaRPr lang="en-GB" baseline="0" dirty="0"/>
          </a:p>
          <a:p>
            <a:r>
              <a:rPr lang="en-GB" baseline="0" dirty="0"/>
              <a:t>In all of these scenarios the question is who makes the decision whether the company is exempt or not?  </a:t>
            </a:r>
            <a:r>
              <a:rPr lang="en-GB" baseline="0" dirty="0">
                <a:solidFill>
                  <a:srgbClr val="FF0000"/>
                </a:solidFill>
              </a:rPr>
              <a:t>Is the recruitment business to rely on a decision (or lack of decision) by the client?  What if the client knows nothing about IR35 (shows need for comprehensive education programme). </a:t>
            </a:r>
          </a:p>
          <a:p>
            <a:endParaRPr lang="en-GB" baseline="0" dirty="0">
              <a:solidFill>
                <a:srgbClr val="FF0000"/>
              </a:solidFill>
            </a:endParaRPr>
          </a:p>
          <a:p>
            <a:r>
              <a:rPr lang="en-GB" baseline="0" dirty="0">
                <a:solidFill>
                  <a:srgbClr val="FF0000"/>
                </a:solidFill>
              </a:rPr>
              <a:t>When should this decision be made? </a:t>
            </a:r>
          </a:p>
          <a:p>
            <a:endParaRPr lang="en-GB" baseline="0" dirty="0"/>
          </a:p>
          <a:p>
            <a:r>
              <a:rPr lang="en-GB" baseline="0" dirty="0"/>
              <a:t>What happens if the decision is wrong? </a:t>
            </a:r>
          </a:p>
          <a:p>
            <a:endParaRPr lang="en-GB" baseline="0" dirty="0"/>
          </a:p>
          <a:p>
            <a:r>
              <a:rPr lang="en-GB" baseline="0" dirty="0"/>
              <a:t>What if the organisation does not tell whether it is a small company or not – good question and there is no answer to this in the consultation.  We are raising it in our response document.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67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taken this diagram from the consultation document.  It looks at how the IR35 status decision should be passed down through the supply chain.  </a:t>
            </a:r>
          </a:p>
          <a:p>
            <a:endParaRPr lang="en-GB" dirty="0"/>
          </a:p>
          <a:p>
            <a:r>
              <a:rPr lang="en-GB" dirty="0"/>
              <a:t>Is there a contradiction between text (which states “on request”) and diagram</a:t>
            </a:r>
            <a:r>
              <a:rPr lang="en-GB" baseline="0" dirty="0"/>
              <a:t> which shows reasons being passed through the chain</a:t>
            </a:r>
          </a:p>
          <a:p>
            <a:endParaRPr lang="en-GB" dirty="0"/>
          </a:p>
          <a:p>
            <a:r>
              <a:rPr lang="en-GB" dirty="0"/>
              <a:t>Of course one issue is that the client does not have a direct contractual relationship</a:t>
            </a:r>
            <a:r>
              <a:rPr lang="en-GB" baseline="0" dirty="0"/>
              <a:t> with the individual.  Also, may not know who the individual is at the outset or the arrangements through which they will work – they simply want a person or a task to be done. </a:t>
            </a:r>
            <a:endParaRPr lang="en-GB" dirty="0"/>
          </a:p>
        </p:txBody>
      </p:sp>
      <p:sp>
        <p:nvSpPr>
          <p:cNvPr id="4" name="Slide Number Placeholder 3"/>
          <p:cNvSpPr>
            <a:spLocks noGrp="1"/>
          </p:cNvSpPr>
          <p:nvPr>
            <p:ph type="sldNum" sz="quarter" idx="10"/>
          </p:nvPr>
        </p:nvSpPr>
        <p:spPr/>
        <p:txBody>
          <a:bodyPr/>
          <a:lstStyle/>
          <a:p>
            <a:fld id="{240B8EE5-B3CC-4E4E-A65C-BAC01CF4B101}" type="slidenum">
              <a:rPr lang="en-GB" smtClean="0"/>
              <a:t>15</a:t>
            </a:fld>
            <a:endParaRPr lang="en-GB" dirty="0"/>
          </a:p>
        </p:txBody>
      </p:sp>
    </p:spTree>
    <p:extLst>
      <p:ext uri="{BB962C8B-B14F-4D97-AF65-F5344CB8AC3E}">
        <p14:creationId xmlns:p14="http://schemas.microsoft.com/office/powerpoint/2010/main" val="266901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Blanket</a:t>
            </a:r>
            <a:r>
              <a:rPr lang="en-GB" baseline="0" dirty="0"/>
              <a:t> decision – e.g. everyone is inside or outside IR35. </a:t>
            </a:r>
          </a:p>
          <a:p>
            <a:endParaRPr lang="en-GB" baseline="0" dirty="0"/>
          </a:p>
          <a:p>
            <a:r>
              <a:rPr lang="en-GB" baseline="0" dirty="0"/>
              <a:t>Page 17 - “Not the same as applying a decision to a group of off-payroll workers with the same role, terms and contractual conditions which can be appropriate in some circumstances.  However HMRC is clear that it is not right to rule all engagements to be within or outside of the rules irrespective of the contractual terms and actual working arrangements” </a:t>
            </a:r>
          </a:p>
          <a:p>
            <a:endParaRPr lang="en-GB" baseline="0" dirty="0"/>
          </a:p>
          <a:p>
            <a:r>
              <a:rPr lang="en-GB" baseline="0" dirty="0"/>
              <a:t>NB – recently reported that HMRC tried to have CEST decision disregarded as irrelevant</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27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sz="1200" dirty="0">
                <a:solidFill>
                  <a:srgbClr val="0E113E"/>
                </a:solidFill>
                <a:latin typeface="Arial" panose="020B0604020202020204" pitchFamily="34" charset="0"/>
                <a:cs typeface="Arial" panose="020B0604020202020204" pitchFamily="34" charset="0"/>
              </a:rPr>
              <a:t>HMRC’s </a:t>
            </a:r>
            <a:r>
              <a:rPr lang="en-US" sz="1200" dirty="0">
                <a:solidFill>
                  <a:srgbClr val="0E113E"/>
                </a:solidFill>
                <a:latin typeface="Arial" panose="020B0604020202020204" pitchFamily="34" charset="0"/>
                <a:cs typeface="Arial" panose="020B0604020202020204" pitchFamily="34" charset="0"/>
                <a:hlinkClick r:id="rId3"/>
              </a:rPr>
              <a:t>Check your employment status for tax tool </a:t>
            </a:r>
            <a:r>
              <a:rPr lang="en-US" sz="1200" dirty="0">
                <a:solidFill>
                  <a:srgbClr val="0E113E"/>
                </a:solidFill>
                <a:latin typeface="Arial" panose="020B0604020202020204" pitchFamily="34" charset="0"/>
                <a:cs typeface="Arial" panose="020B0604020202020204" pitchFamily="34" charset="0"/>
              </a:rPr>
              <a:t>(CEST) questions include:</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who is completing the tool – any of the public authority, the employment business or the temporary worker can use the tool. However, the decision on status rests with the public authority;</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what type of intermediary the temporary worker works through (personal services company, partnership or as a sole trader);</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whether the temporary worker can send a substitute and if they have ever exercised that right;</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if the temporary worker is required to pay the substitute or if the employment business or public authority would pay them;</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how much supervision, direction or control the public authority will exert on the temporary worker;</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whether the temporary worker has to pay for any materials in order to provide their services;</a:t>
            </a:r>
          </a:p>
          <a:p>
            <a:pPr marL="285750" indent="-285750">
              <a:buFont typeface="Arial" panose="020B0604020202020204" pitchFamily="34" charset="0"/>
              <a:buChar char="•"/>
            </a:pPr>
            <a:r>
              <a:rPr lang="en-US" sz="1200" dirty="0">
                <a:solidFill>
                  <a:srgbClr val="0E113E"/>
                </a:solidFill>
                <a:latin typeface="Arial" panose="020B0604020202020204" pitchFamily="34" charset="0"/>
                <a:cs typeface="Arial" panose="020B0604020202020204" pitchFamily="34" charset="0"/>
              </a:rPr>
              <a:t>whether the temporary worker is integrated into the client’s workforce.</a:t>
            </a:r>
          </a:p>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12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not mandatory</a:t>
            </a:r>
            <a:r>
              <a:rPr lang="en-GB" sz="1200" kern="1200" baseline="0" dirty="0">
                <a:solidFill>
                  <a:schemeClr val="tx1"/>
                </a:solidFill>
                <a:effectLst/>
                <a:latin typeface="+mn-lt"/>
                <a:ea typeface="+mn-ea"/>
                <a:cs typeface="+mn-cs"/>
              </a:rPr>
              <a:t> to use CEST and of course it has come in for a lot of criticism.  HMRC are satisfied that the tool does what it needs to do but still are looking at how to improve it.  REC IR35 working group have already submitted suggested amendments to HMRC.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297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Agency</a:t>
            </a:r>
            <a:r>
              <a:rPr lang="en-GB" sz="1200" kern="1200" baseline="0" dirty="0">
                <a:solidFill>
                  <a:schemeClr val="tx1"/>
                </a:solidFill>
                <a:effectLst/>
                <a:latin typeface="+mn-lt"/>
                <a:ea typeface="+mn-ea"/>
                <a:cs typeface="+mn-cs"/>
              </a:rPr>
              <a:t> 1 would be the “specific intermediary” for ITEPA reporting (done quarterly).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01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Agency</a:t>
            </a:r>
            <a:r>
              <a:rPr lang="en-GB" sz="1200" kern="1200" baseline="0" dirty="0">
                <a:solidFill>
                  <a:schemeClr val="tx1"/>
                </a:solidFill>
                <a:effectLst/>
                <a:latin typeface="+mn-lt"/>
                <a:ea typeface="+mn-ea"/>
                <a:cs typeface="+mn-cs"/>
              </a:rPr>
              <a:t> 1 would be the “specific intermediary” for ITEPA reporting (done quarterly).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49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 given HMRC’s recent history and lack of</a:t>
            </a:r>
            <a:r>
              <a:rPr lang="en-GB" baseline="0" dirty="0"/>
              <a:t> success with IR35 cases.  Including in particular against TV presenters – at the time of writing we are aware of HMRC having won only 1 out of 3 cases where the presenter challenged HMRC’s determination to pay employee taxes and NICs. </a:t>
            </a:r>
            <a:endParaRPr lang="en-GB" dirty="0"/>
          </a:p>
        </p:txBody>
      </p:sp>
      <p:sp>
        <p:nvSpPr>
          <p:cNvPr id="4" name="Slide Number Placeholder 3"/>
          <p:cNvSpPr>
            <a:spLocks noGrp="1"/>
          </p:cNvSpPr>
          <p:nvPr>
            <p:ph type="sldNum" sz="quarter" idx="10"/>
          </p:nvPr>
        </p:nvSpPr>
        <p:spPr/>
        <p:txBody>
          <a:bodyPr/>
          <a:lstStyle/>
          <a:p>
            <a:fld id="{240B8EE5-B3CC-4E4E-A65C-BAC01CF4B101}" type="slidenum">
              <a:rPr lang="en-GB" smtClean="0"/>
              <a:t>21</a:t>
            </a:fld>
            <a:endParaRPr lang="en-GB" dirty="0"/>
          </a:p>
        </p:txBody>
      </p:sp>
    </p:spTree>
    <p:extLst>
      <p:ext uri="{BB962C8B-B14F-4D97-AF65-F5344CB8AC3E}">
        <p14:creationId xmlns:p14="http://schemas.microsoft.com/office/powerpoint/2010/main" val="106520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Contractor workforce – how are contractors engaged,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will increase payroll which will increase apprenticeship levy or bring even more recruiters into scope.  There are already significant issues with recruiters not being able to access and use the substantial apprenticeship levy bills they pay for the benefit of their temporary workers.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26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5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a:t>
            </a:r>
            <a:r>
              <a:rPr lang="en-GB" baseline="0" dirty="0"/>
              <a:t> us today. </a:t>
            </a:r>
          </a:p>
          <a:p>
            <a:endParaRPr lang="en-GB" baseline="0" dirty="0"/>
          </a:p>
          <a:p>
            <a:endParaRPr lang="en-GB" dirty="0"/>
          </a:p>
          <a:p>
            <a:r>
              <a:rPr lang="en-GB" dirty="0"/>
              <a:t>In</a:t>
            </a:r>
            <a:r>
              <a:rPr lang="en-GB" baseline="0" dirty="0"/>
              <a:t> the following slides I will look at:</a:t>
            </a:r>
          </a:p>
          <a:p>
            <a:endParaRPr lang="en-GB" baseline="0" dirty="0"/>
          </a:p>
          <a:p>
            <a:pPr marL="171450" indent="-171450">
              <a:buFont typeface="Arial" panose="020B0604020202020204" pitchFamily="34" charset="0"/>
              <a:buChar char="•"/>
            </a:pPr>
            <a:r>
              <a:rPr lang="en-GB" baseline="0" dirty="0"/>
              <a:t>When do the rules changes?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What organisations will the off payroll rules apply to and what organisations will they not apply to?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Who has to pass what decisions to whom, and when?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Liability – who will be liable for unpaid tax and NICs in what circumstances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Impact on employment status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Other consequences </a:t>
            </a:r>
          </a:p>
          <a:p>
            <a:pPr marL="171450" indent="-171450">
              <a:buFont typeface="Arial" panose="020B0604020202020204" pitchFamily="34" charset="0"/>
              <a:buChar char="•"/>
            </a:pP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240B8EE5-B3CC-4E4E-A65C-BAC01CF4B101}" type="slidenum">
              <a:rPr lang="en-GB" smtClean="0"/>
              <a:t>6</a:t>
            </a:fld>
            <a:endParaRPr lang="en-GB" dirty="0"/>
          </a:p>
        </p:txBody>
      </p:sp>
    </p:spTree>
    <p:extLst>
      <p:ext uri="{BB962C8B-B14F-4D97-AF65-F5344CB8AC3E}">
        <p14:creationId xmlns:p14="http://schemas.microsoft.com/office/powerpoint/2010/main" val="279600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83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673100" y="808038"/>
            <a:ext cx="5389563" cy="4043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A1C66-DBF6-4564-A1A3-5CE8CB29D028}" type="slidenum">
              <a:rPr kumimoji="0" lang="en-GB" altLang="en-US" sz="1800" b="0" i="0" u="none" strike="noStrike" kern="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5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You won’t find the terms “inside” or “outside” IR35 in the legislation (nor indeed IR35)</a:t>
            </a:r>
          </a:p>
          <a:p>
            <a:endParaRPr lang="en-GB" dirty="0"/>
          </a:p>
          <a:p>
            <a:r>
              <a:rPr lang="en-GB" dirty="0"/>
              <a:t>Revenue loss – including as a result of significant growth</a:t>
            </a:r>
            <a:r>
              <a:rPr lang="en-GB" baseline="0" dirty="0"/>
              <a:t> in PSCs (or intermediaries that look like PSCs).</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51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You won’t find the terms “inside” or “outside” IR35 in the legislation (nor indeed IR35)</a:t>
            </a:r>
          </a:p>
          <a:p>
            <a:endParaRPr lang="en-GB" dirty="0"/>
          </a:p>
          <a:p>
            <a:r>
              <a:rPr lang="en-GB" dirty="0"/>
              <a:t>Revenue loss – including as a result of significant growth</a:t>
            </a:r>
            <a:r>
              <a:rPr lang="en-GB" baseline="0" dirty="0"/>
              <a:t> in PSCs (or intermediaries that look like PSCs).</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31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Public authority = all govt.</a:t>
            </a:r>
            <a:r>
              <a:rPr lang="en-GB" baseline="0" dirty="0"/>
              <a:t> departments, local authorities, NHS trusts, schools including academies, research councils. </a:t>
            </a:r>
          </a:p>
          <a:p>
            <a:endParaRPr lang="en-GB" baseline="0" dirty="0"/>
          </a:p>
          <a:p>
            <a:r>
              <a:rPr lang="en-GB" baseline="0" dirty="0"/>
              <a:t>ow to check: do they need a “publication scheme” for FOIA purposes?  Usually set out on their website.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80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2016/ 17 </a:t>
            </a:r>
            <a:r>
              <a:rPr lang="en-GB" baseline="0" dirty="0"/>
              <a:t>HMRC said that they had no plans to extend this to the private sector.  However </a:t>
            </a:r>
            <a:r>
              <a:rPr lang="en-GB" dirty="0"/>
              <a:t>many</a:t>
            </a:r>
            <a:r>
              <a:rPr lang="en-GB" baseline="0" dirty="0"/>
              <a:t> of us believed that it would only be a matter of time before the reforms would be rolled out to the private sector – it would not be tenable to have different tax systems dependent on the nature of the client. The public sector would be a testing ground,.  And so that is what happened.  In early 2018 Govt. consulted on improving compliance within the private sector – a number of options, extension was just one.  But all others have been ruled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rgbClr val="FF0000"/>
                </a:solidFill>
              </a:rPr>
              <a:t>Alignment of employment and tax status </a:t>
            </a:r>
            <a:r>
              <a:rPr lang="en-GB" baseline="0" dirty="0"/>
              <a:t>– “The government agrees that reducing the differences between the tax and rights frameworks for employment status to an absolute minimum is the right ambition, and will bring forward detailed proposals on how the frameworks could be aligned in due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Page 20 - “the deemed employment relationship does not result in employment rights or statutory payments obligations for the deemed employer or fee-payer”.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36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2016/ 17 </a:t>
            </a:r>
            <a:r>
              <a:rPr lang="en-GB" baseline="0" dirty="0"/>
              <a:t>HMRC said that they had no plans to extend this to the private sector.  However </a:t>
            </a:r>
            <a:r>
              <a:rPr lang="en-GB" dirty="0"/>
              <a:t>many</a:t>
            </a:r>
            <a:r>
              <a:rPr lang="en-GB" baseline="0" dirty="0"/>
              <a:t> of us believed that it would only be a matter of time before the reforms would be rolled out to the private sector – it would not be tenable to have different tax systems dependent on the nature of the client. The public sector would be a testing ground,.  And so that is what happened.  In early 2018 Govt. consulted on improving compliance within the private sector – a number of options, extension was just one.  But all others have been ruled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rgbClr val="FF0000"/>
                </a:solidFill>
              </a:rPr>
              <a:t>Alignment of employment and tax status </a:t>
            </a:r>
            <a:r>
              <a:rPr lang="en-GB" baseline="0" dirty="0"/>
              <a:t>– “The government agrees that reducing the differences between the tax and rights frameworks for employment status to an absolute minimum is the right ambition, and will bring forward detailed proposals on how the frameworks could be aligned in due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Page 20 - “the deemed employment relationship does not result in employment rights or statutory payments obligations for the deemed employer or fee-payer”.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06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small company is one which in a particular financial year meets two or more of the following conditions: (1) has a turnover of not more than £10.2 million, (2) a balance sheet total of not more than £5.1 million, or (3) not more than 50 employees (</a:t>
            </a:r>
            <a:r>
              <a:rPr lang="en-GB" dirty="0"/>
              <a:t>Employee test – average number</a:t>
            </a:r>
            <a:r>
              <a:rPr lang="en-GB" baseline="0" dirty="0"/>
              <a:t> of employees employed in a year)</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clients and agencies alike will need to know whether the client is a small company, and therefore exempt from the changes. Where the end-user client is a small company, the intermediary will still be responsible for administering the IR35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Small groups – defined in s383 Companies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REC considers that the proposed exemption will impose a significant administrative burden on employment businesses and will push back on this. </a:t>
            </a:r>
            <a:endParaRPr lang="en-GB" dirty="0"/>
          </a:p>
          <a:p>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26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GB" dirty="0"/>
              <a:t>Small companies test </a:t>
            </a:r>
          </a:p>
          <a:p>
            <a:r>
              <a:rPr lang="en-GB" dirty="0"/>
              <a:t>Employee test – average number</a:t>
            </a:r>
            <a:r>
              <a:rPr lang="en-GB" baseline="0" dirty="0"/>
              <a:t> of employees employed in a year</a:t>
            </a:r>
            <a:endParaRPr lang="en-GB" dirty="0"/>
          </a:p>
          <a:p>
            <a:endParaRPr lang="en-GB" dirty="0"/>
          </a:p>
          <a:p>
            <a:endParaRPr lang="en-GB" dirty="0"/>
          </a:p>
          <a:p>
            <a:endParaRPr lang="en-GB" dirty="0"/>
          </a:p>
          <a:p>
            <a:endParaRPr lang="en-GB" dirty="0"/>
          </a:p>
          <a:p>
            <a:r>
              <a:rPr lang="en-GB" b="1" dirty="0"/>
              <a:t>Non-incorporated</a:t>
            </a:r>
            <a:r>
              <a:rPr lang="en-GB" b="1" baseline="0" dirty="0"/>
              <a:t> organisations:</a:t>
            </a:r>
          </a:p>
          <a:p>
            <a:r>
              <a:rPr lang="en-GB" baseline="0" dirty="0"/>
              <a:t>2 options: </a:t>
            </a:r>
          </a:p>
          <a:p>
            <a:pPr marL="228600" indent="-228600">
              <a:buAutoNum type="arabicPeriod"/>
            </a:pPr>
            <a:r>
              <a:rPr lang="en-GB" baseline="0" dirty="0"/>
              <a:t>Apply the rules to organisations with 50 or more employees OR with turnover exceeding £10.2 million – so only need to meet one of the small company criteria</a:t>
            </a:r>
          </a:p>
          <a:p>
            <a:pPr marL="228600" indent="-228600">
              <a:buAutoNum type="arabicPeriod"/>
            </a:pPr>
            <a:r>
              <a:rPr lang="en-GB" baseline="0" dirty="0"/>
              <a:t>Apply the rules to organisations that have both 50 or more employees and turnover in excess of £10.2 million  </a:t>
            </a:r>
          </a:p>
          <a:p>
            <a:pPr marL="0" indent="0">
              <a:buNone/>
            </a:pPr>
            <a:r>
              <a:rPr lang="en-GB" baseline="0" dirty="0"/>
              <a:t>(so in both scenarios avoiding the balance sheet condition. – don’t know why)</a:t>
            </a:r>
          </a:p>
          <a:p>
            <a:endParaRPr lang="en-GB" baseline="0" dirty="0"/>
          </a:p>
          <a:p>
            <a:r>
              <a:rPr lang="en-GB" dirty="0"/>
              <a:t>Again this is excessively</a:t>
            </a:r>
            <a:r>
              <a:rPr lang="en-GB" baseline="0" dirty="0"/>
              <a:t> complicated – option 1 will capture more organisations</a:t>
            </a:r>
          </a:p>
          <a:p>
            <a:endParaRPr lang="en-GB" baseline="0" dirty="0"/>
          </a:p>
          <a:p>
            <a:r>
              <a:rPr lang="en-GB" baseline="0" dirty="0"/>
              <a:t>In all of these scenarios the question is who makes the decision whether the company is exempt or not?  </a:t>
            </a:r>
            <a:r>
              <a:rPr lang="en-GB" baseline="0" dirty="0">
                <a:solidFill>
                  <a:srgbClr val="FF0000"/>
                </a:solidFill>
              </a:rPr>
              <a:t>Is the recruitment business to rely on a decision (or lack of decision) by the client?  What if the client knows nothing about IR35 (shows need for comprehensive education programme). </a:t>
            </a:r>
          </a:p>
          <a:p>
            <a:endParaRPr lang="en-GB" baseline="0" dirty="0">
              <a:solidFill>
                <a:srgbClr val="FF0000"/>
              </a:solidFill>
            </a:endParaRPr>
          </a:p>
          <a:p>
            <a:r>
              <a:rPr lang="en-GB" baseline="0" dirty="0">
                <a:solidFill>
                  <a:srgbClr val="FF0000"/>
                </a:solidFill>
              </a:rPr>
              <a:t>When should this decision be made? </a:t>
            </a:r>
          </a:p>
          <a:p>
            <a:endParaRPr lang="en-GB" baseline="0" dirty="0"/>
          </a:p>
          <a:p>
            <a:r>
              <a:rPr lang="en-GB" baseline="0" dirty="0"/>
              <a:t>What happens if the decision is wrong? </a:t>
            </a:r>
          </a:p>
          <a:p>
            <a:endParaRPr lang="en-GB" baseline="0" dirty="0"/>
          </a:p>
          <a:p>
            <a:r>
              <a:rPr lang="en-GB" baseline="0" dirty="0"/>
              <a:t>What if the organisation does not tell whether it is a small company or not – good question and there is no answer to this in the consultation.  We are raising it in our response document. </a:t>
            </a:r>
            <a:endParaRPr lang="en-GB" dirty="0"/>
          </a:p>
        </p:txBody>
      </p:sp>
      <p:sp>
        <p:nvSpPr>
          <p:cNvPr id="4" name="Slide Number Placeholder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6CF574BA-1B41-4219-A6C7-EBD5E21E90F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52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821391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14337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9956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297A266A-2037-44DC-842A-C8F13B0E5FBA}" type="datetime1">
              <a:rPr lang="en-GB" smtClean="0"/>
              <a:t>11/11/2019</a:t>
            </a:fld>
            <a:endParaRPr lang="en-GB" dirty="0"/>
          </a:p>
        </p:txBody>
      </p:sp>
      <p:sp>
        <p:nvSpPr>
          <p:cNvPr id="5" name="Footer Placeholder 4"/>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defTabSz="842618">
              <a:defRPr>
                <a:latin typeface="Arial" panose="020B0604020202020204" pitchFamily="34" charset="0"/>
              </a:defRPr>
            </a:lvl1pPr>
          </a:lstStyle>
          <a:p>
            <a:pPr>
              <a:defRPr/>
            </a:pPr>
            <a:fld id="{5D41BA30-0117-4F21-929B-F7B37C885A44}" type="slidenum">
              <a:rPr lang="en-GB" altLang="en-US"/>
              <a:pPr>
                <a:defRPr/>
              </a:pPr>
              <a:t>‹#›</a:t>
            </a:fld>
            <a:endParaRPr lang="en-GB" altLang="en-US" dirty="0"/>
          </a:p>
        </p:txBody>
      </p:sp>
    </p:spTree>
    <p:extLst>
      <p:ext uri="{BB962C8B-B14F-4D97-AF65-F5344CB8AC3E}">
        <p14:creationId xmlns:p14="http://schemas.microsoft.com/office/powerpoint/2010/main" val="135776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581A219C-8204-4B68-BF55-701432F9427F}" type="datetime1">
              <a:rPr lang="en-GB" smtClean="0"/>
              <a:t>11/11/2019</a:t>
            </a:fld>
            <a:endParaRPr lang="en-GB" dirty="0"/>
          </a:p>
        </p:txBody>
      </p:sp>
      <p:sp>
        <p:nvSpPr>
          <p:cNvPr id="5" name="Footer Placeholder 4"/>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defTabSz="842618">
              <a:defRPr>
                <a:latin typeface="Arial" panose="020B0604020202020204" pitchFamily="34" charset="0"/>
              </a:defRPr>
            </a:lvl1pPr>
          </a:lstStyle>
          <a:p>
            <a:pPr>
              <a:defRPr/>
            </a:pPr>
            <a:fld id="{680FEA25-A728-4486-AC6A-545EC82D56AD}" type="slidenum">
              <a:rPr lang="en-GB" altLang="en-US"/>
              <a:pPr>
                <a:defRPr/>
              </a:pPr>
              <a:t>‹#›</a:t>
            </a:fld>
            <a:endParaRPr lang="en-GB" altLang="en-US" dirty="0"/>
          </a:p>
        </p:txBody>
      </p:sp>
    </p:spTree>
    <p:extLst>
      <p:ext uri="{BB962C8B-B14F-4D97-AF65-F5344CB8AC3E}">
        <p14:creationId xmlns:p14="http://schemas.microsoft.com/office/powerpoint/2010/main" val="402068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5A9099BC-F265-4333-A850-1D64E642FAF4}" type="datetime1">
              <a:rPr lang="en-GB" smtClean="0"/>
              <a:t>11/11/2019</a:t>
            </a:fld>
            <a:endParaRPr lang="en-GB" dirty="0"/>
          </a:p>
        </p:txBody>
      </p:sp>
      <p:sp>
        <p:nvSpPr>
          <p:cNvPr id="5" name="Footer Placeholder 4"/>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defTabSz="842618">
              <a:defRPr>
                <a:latin typeface="Arial" panose="020B0604020202020204" pitchFamily="34" charset="0"/>
              </a:defRPr>
            </a:lvl1pPr>
          </a:lstStyle>
          <a:p>
            <a:pPr>
              <a:defRPr/>
            </a:pPr>
            <a:fld id="{AA60903C-1E01-4A9B-8CFA-14F22AC8B343}" type="slidenum">
              <a:rPr lang="en-GB" altLang="en-US"/>
              <a:pPr>
                <a:defRPr/>
              </a:pPr>
              <a:t>‹#›</a:t>
            </a:fld>
            <a:endParaRPr lang="en-GB" altLang="en-US" dirty="0"/>
          </a:p>
        </p:txBody>
      </p:sp>
    </p:spTree>
    <p:extLst>
      <p:ext uri="{BB962C8B-B14F-4D97-AF65-F5344CB8AC3E}">
        <p14:creationId xmlns:p14="http://schemas.microsoft.com/office/powerpoint/2010/main" val="198162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5A1C9BE3-A68A-407B-86B0-13BD544906E3}" type="datetime1">
              <a:rPr lang="en-GB" smtClean="0"/>
              <a:t>11/11/2019</a:t>
            </a:fld>
            <a:endParaRPr lang="en-GB" dirty="0"/>
          </a:p>
        </p:txBody>
      </p:sp>
      <p:sp>
        <p:nvSpPr>
          <p:cNvPr id="6" name="Footer Placeholder 5"/>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defTabSz="842618">
              <a:defRPr>
                <a:latin typeface="Arial" panose="020B0604020202020204" pitchFamily="34" charset="0"/>
              </a:defRPr>
            </a:lvl1pPr>
          </a:lstStyle>
          <a:p>
            <a:pPr>
              <a:defRPr/>
            </a:pPr>
            <a:fld id="{28C02457-30C6-43F4-B09D-3618EEE76D79}" type="slidenum">
              <a:rPr lang="en-GB" altLang="en-US"/>
              <a:pPr>
                <a:defRPr/>
              </a:pPr>
              <a:t>‹#›</a:t>
            </a:fld>
            <a:endParaRPr lang="en-GB" altLang="en-US" dirty="0"/>
          </a:p>
        </p:txBody>
      </p:sp>
    </p:spTree>
    <p:extLst>
      <p:ext uri="{BB962C8B-B14F-4D97-AF65-F5344CB8AC3E}">
        <p14:creationId xmlns:p14="http://schemas.microsoft.com/office/powerpoint/2010/main" val="398728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411E44B6-4F66-4F87-88FB-2A0C1CBD1B8F}" type="datetime1">
              <a:rPr lang="en-GB" smtClean="0"/>
              <a:t>11/11/2019</a:t>
            </a:fld>
            <a:endParaRPr lang="en-GB" dirty="0"/>
          </a:p>
        </p:txBody>
      </p:sp>
      <p:sp>
        <p:nvSpPr>
          <p:cNvPr id="8" name="Footer Placeholder 7"/>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9" name="Slide Number Placeholder 8"/>
          <p:cNvSpPr>
            <a:spLocks noGrp="1"/>
          </p:cNvSpPr>
          <p:nvPr>
            <p:ph type="sldNum" sz="quarter" idx="12"/>
          </p:nvPr>
        </p:nvSpPr>
        <p:spPr/>
        <p:txBody>
          <a:bodyPr/>
          <a:lstStyle>
            <a:lvl1pPr defTabSz="842618">
              <a:defRPr>
                <a:latin typeface="Arial" panose="020B0604020202020204" pitchFamily="34" charset="0"/>
              </a:defRPr>
            </a:lvl1pPr>
          </a:lstStyle>
          <a:p>
            <a:pPr>
              <a:defRPr/>
            </a:pPr>
            <a:fld id="{8DE2CBB1-EBFD-457D-8EF6-04AF7C9BA7C2}" type="slidenum">
              <a:rPr lang="en-GB" altLang="en-US"/>
              <a:pPr>
                <a:defRPr/>
              </a:pPr>
              <a:t>‹#›</a:t>
            </a:fld>
            <a:endParaRPr lang="en-GB" altLang="en-US" dirty="0"/>
          </a:p>
        </p:txBody>
      </p:sp>
    </p:spTree>
    <p:extLst>
      <p:ext uri="{BB962C8B-B14F-4D97-AF65-F5344CB8AC3E}">
        <p14:creationId xmlns:p14="http://schemas.microsoft.com/office/powerpoint/2010/main" val="204156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CEDF11BF-4911-4B25-876B-4F5656B01F54}" type="datetime1">
              <a:rPr lang="en-GB" smtClean="0"/>
              <a:t>11/11/2019</a:t>
            </a:fld>
            <a:endParaRPr lang="en-GB" dirty="0"/>
          </a:p>
        </p:txBody>
      </p:sp>
      <p:sp>
        <p:nvSpPr>
          <p:cNvPr id="4" name="Footer Placeholder 3"/>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5" name="Slide Number Placeholder 4"/>
          <p:cNvSpPr>
            <a:spLocks noGrp="1"/>
          </p:cNvSpPr>
          <p:nvPr>
            <p:ph type="sldNum" sz="quarter" idx="12"/>
          </p:nvPr>
        </p:nvSpPr>
        <p:spPr/>
        <p:txBody>
          <a:bodyPr/>
          <a:lstStyle>
            <a:lvl1pPr defTabSz="842618">
              <a:defRPr>
                <a:latin typeface="Arial" panose="020B0604020202020204" pitchFamily="34" charset="0"/>
              </a:defRPr>
            </a:lvl1pPr>
          </a:lstStyle>
          <a:p>
            <a:pPr>
              <a:defRPr/>
            </a:pPr>
            <a:fld id="{20818879-0D5C-4EB9-901B-1189E97BD828}" type="slidenum">
              <a:rPr lang="en-GB" altLang="en-US"/>
              <a:pPr>
                <a:defRPr/>
              </a:pPr>
              <a:t>‹#›</a:t>
            </a:fld>
            <a:endParaRPr lang="en-GB" altLang="en-US" dirty="0"/>
          </a:p>
        </p:txBody>
      </p:sp>
    </p:spTree>
    <p:extLst>
      <p:ext uri="{BB962C8B-B14F-4D97-AF65-F5344CB8AC3E}">
        <p14:creationId xmlns:p14="http://schemas.microsoft.com/office/powerpoint/2010/main" val="2146785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AA937178-A4A1-4F45-9139-2AC19C8238BC}" type="datetime1">
              <a:rPr lang="en-GB" smtClean="0"/>
              <a:t>11/11/2019</a:t>
            </a:fld>
            <a:endParaRPr lang="en-GB" dirty="0"/>
          </a:p>
        </p:txBody>
      </p:sp>
      <p:sp>
        <p:nvSpPr>
          <p:cNvPr id="3" name="Footer Placeholder 2"/>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defTabSz="842618">
              <a:defRPr>
                <a:latin typeface="Arial" panose="020B0604020202020204" pitchFamily="34" charset="0"/>
              </a:defRPr>
            </a:lvl1pPr>
          </a:lstStyle>
          <a:p>
            <a:pPr>
              <a:defRPr/>
            </a:pPr>
            <a:fld id="{D2A11273-CCCE-4849-8FE2-0FFA24CA3A57}" type="slidenum">
              <a:rPr lang="en-GB" altLang="en-US"/>
              <a:pPr>
                <a:defRPr/>
              </a:pPr>
              <a:t>‹#›</a:t>
            </a:fld>
            <a:endParaRPr lang="en-GB" altLang="en-US" dirty="0"/>
          </a:p>
        </p:txBody>
      </p:sp>
    </p:spTree>
    <p:extLst>
      <p:ext uri="{BB962C8B-B14F-4D97-AF65-F5344CB8AC3E}">
        <p14:creationId xmlns:p14="http://schemas.microsoft.com/office/powerpoint/2010/main" val="4278082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7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6B1E5783-44C0-4759-9A26-201BF40BA0BD}" type="datetime1">
              <a:rPr lang="en-GB" smtClean="0"/>
              <a:t>11/11/2019</a:t>
            </a:fld>
            <a:endParaRPr lang="en-GB" dirty="0"/>
          </a:p>
        </p:txBody>
      </p:sp>
      <p:sp>
        <p:nvSpPr>
          <p:cNvPr id="6" name="Footer Placeholder 5"/>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defTabSz="842618">
              <a:defRPr>
                <a:latin typeface="Arial" panose="020B0604020202020204" pitchFamily="34" charset="0"/>
              </a:defRPr>
            </a:lvl1pPr>
          </a:lstStyle>
          <a:p>
            <a:pPr>
              <a:defRPr/>
            </a:pPr>
            <a:fld id="{1D32FF8C-E4E6-4CA3-9378-6B3CC29E5356}" type="slidenum">
              <a:rPr lang="en-GB" altLang="en-US"/>
              <a:pPr>
                <a:defRPr/>
              </a:pPr>
              <a:t>‹#›</a:t>
            </a:fld>
            <a:endParaRPr lang="en-GB" altLang="en-US" dirty="0"/>
          </a:p>
        </p:txBody>
      </p:sp>
    </p:spTree>
    <p:extLst>
      <p:ext uri="{BB962C8B-B14F-4D97-AF65-F5344CB8AC3E}">
        <p14:creationId xmlns:p14="http://schemas.microsoft.com/office/powerpoint/2010/main" val="180246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2024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EC1E6656-CAFC-4831-90D9-FF2E7973B7AE}" type="datetime1">
              <a:rPr lang="en-GB" smtClean="0"/>
              <a:t>11/11/2019</a:t>
            </a:fld>
            <a:endParaRPr lang="en-GB" dirty="0"/>
          </a:p>
        </p:txBody>
      </p:sp>
      <p:sp>
        <p:nvSpPr>
          <p:cNvPr id="6" name="Footer Placeholder 5"/>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defTabSz="842618">
              <a:defRPr>
                <a:latin typeface="Arial" panose="020B0604020202020204" pitchFamily="34" charset="0"/>
              </a:defRPr>
            </a:lvl1pPr>
          </a:lstStyle>
          <a:p>
            <a:pPr>
              <a:defRPr/>
            </a:pPr>
            <a:fld id="{0EAAACD2-2778-4319-9CE6-D081CCBAA7E4}" type="slidenum">
              <a:rPr lang="en-GB" altLang="en-US"/>
              <a:pPr>
                <a:defRPr/>
              </a:pPr>
              <a:t>‹#›</a:t>
            </a:fld>
            <a:endParaRPr lang="en-GB" altLang="en-US" dirty="0"/>
          </a:p>
        </p:txBody>
      </p:sp>
    </p:spTree>
    <p:extLst>
      <p:ext uri="{BB962C8B-B14F-4D97-AF65-F5344CB8AC3E}">
        <p14:creationId xmlns:p14="http://schemas.microsoft.com/office/powerpoint/2010/main" val="404021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C2AFABDB-FEA3-42FE-A8C7-01FEDB803EA4}" type="datetime1">
              <a:rPr lang="en-GB" smtClean="0"/>
              <a:t>11/11/2019</a:t>
            </a:fld>
            <a:endParaRPr lang="en-GB" dirty="0"/>
          </a:p>
        </p:txBody>
      </p:sp>
      <p:sp>
        <p:nvSpPr>
          <p:cNvPr id="5" name="Footer Placeholder 4"/>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defTabSz="842618">
              <a:defRPr>
                <a:latin typeface="Arial" panose="020B0604020202020204" pitchFamily="34" charset="0"/>
              </a:defRPr>
            </a:lvl1pPr>
          </a:lstStyle>
          <a:p>
            <a:pPr>
              <a:defRPr/>
            </a:pPr>
            <a:fld id="{0A4991BE-C6D6-485C-93E2-1EEC3FA20D46}" type="slidenum">
              <a:rPr lang="en-GB" altLang="en-US"/>
              <a:pPr>
                <a:defRPr/>
              </a:pPr>
              <a:t>‹#›</a:t>
            </a:fld>
            <a:endParaRPr lang="en-GB" altLang="en-US" dirty="0"/>
          </a:p>
        </p:txBody>
      </p:sp>
    </p:spTree>
    <p:extLst>
      <p:ext uri="{BB962C8B-B14F-4D97-AF65-F5344CB8AC3E}">
        <p14:creationId xmlns:p14="http://schemas.microsoft.com/office/powerpoint/2010/main" val="286361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defTabSz="842618" fontAlgn="base">
              <a:spcBef>
                <a:spcPct val="0"/>
              </a:spcBef>
              <a:spcAft>
                <a:spcPct val="0"/>
              </a:spcAft>
              <a:defRPr>
                <a:latin typeface="Arial" panose="020B0604020202020204" pitchFamily="34" charset="0"/>
              </a:defRPr>
            </a:lvl1pPr>
          </a:lstStyle>
          <a:p>
            <a:pPr>
              <a:defRPr/>
            </a:pPr>
            <a:fld id="{DE089F86-5738-412B-9525-621F115FAC68}" type="datetime1">
              <a:rPr lang="en-GB" smtClean="0"/>
              <a:t>11/11/2019</a:t>
            </a:fld>
            <a:endParaRPr lang="en-GB" dirty="0"/>
          </a:p>
        </p:txBody>
      </p:sp>
      <p:sp>
        <p:nvSpPr>
          <p:cNvPr id="5" name="Footer Placeholder 4"/>
          <p:cNvSpPr>
            <a:spLocks noGrp="1"/>
          </p:cNvSpPr>
          <p:nvPr>
            <p:ph type="ftr" sz="quarter" idx="11"/>
          </p:nvPr>
        </p:nvSpPr>
        <p:spPr/>
        <p:txBody>
          <a:bodyPr/>
          <a:lstStyle>
            <a:lvl1pPr defTabSz="842618" fontAlgn="base">
              <a:spcBef>
                <a:spcPct val="0"/>
              </a:spcBef>
              <a:spcAft>
                <a:spcPct val="0"/>
              </a:spcAft>
              <a:defRPr>
                <a:latin typeface="Arial" panose="020B0604020202020204"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defTabSz="842618">
              <a:defRPr>
                <a:latin typeface="Arial" panose="020B0604020202020204" pitchFamily="34" charset="0"/>
              </a:defRPr>
            </a:lvl1pPr>
          </a:lstStyle>
          <a:p>
            <a:pPr>
              <a:defRPr/>
            </a:pPr>
            <a:fld id="{7165E083-3BC0-46C2-A336-68958C7D18F7}" type="slidenum">
              <a:rPr lang="en-GB" altLang="en-US"/>
              <a:pPr>
                <a:defRPr/>
              </a:pPr>
              <a:t>‹#›</a:t>
            </a:fld>
            <a:endParaRPr lang="en-GB" altLang="en-US" dirty="0"/>
          </a:p>
        </p:txBody>
      </p:sp>
    </p:spTree>
    <p:extLst>
      <p:ext uri="{BB962C8B-B14F-4D97-AF65-F5344CB8AC3E}">
        <p14:creationId xmlns:p14="http://schemas.microsoft.com/office/powerpoint/2010/main" val="2172082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922CE3-1DCF-4AC3-B1BC-692EF1C5ECC9}" type="slidenum">
              <a:rPr lang="en-GB" smtClean="0"/>
              <a:t>‹#›</a:t>
            </a:fld>
            <a:endParaRPr lang="en-GB" dirty="0"/>
          </a:p>
        </p:txBody>
      </p:sp>
      <p:sp>
        <p:nvSpPr>
          <p:cNvPr id="7" name="Date Placeholder 3"/>
          <p:cNvSpPr txBox="1">
            <a:spLocks/>
          </p:cNvSpPr>
          <p:nvPr userDrawn="1"/>
        </p:nvSpPr>
        <p:spPr>
          <a:xfrm>
            <a:off x="626452" y="6356350"/>
            <a:ext cx="4119196"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1B75BC"/>
                </a:solidFill>
                <a:latin typeface="VerbCond Black" panose="02000A00030000020004" pitchFamily="50"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Assurance / advisory / corporate finance / tax / consulting</a:t>
            </a:r>
          </a:p>
        </p:txBody>
      </p:sp>
    </p:spTree>
    <p:extLst>
      <p:ext uri="{BB962C8B-B14F-4D97-AF65-F5344CB8AC3E}">
        <p14:creationId xmlns:p14="http://schemas.microsoft.com/office/powerpoint/2010/main" val="3702207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ED5F6-0A48-4CB3-B106-528DDF0C47DC}" type="datetime1">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048877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D0CD7D-C927-4A8D-B221-889EEBB3E124}" type="datetime1">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3483410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25EE9B-DC41-4CAA-8ED0-0C38BFACC6C0}" type="datetime1">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2110561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1ACE04-F44F-4A44-AF02-A2AD520D066F}" type="datetime1">
              <a:rPr lang="en-GB" smtClean="0"/>
              <a:t>11/11/2019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338421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91DF6B-5B80-460D-83E2-10B639EA23BE}" type="datetime1">
              <a:rPr lang="en-GB" smtClean="0"/>
              <a:t>11/11/2019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19544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4768C-7E7B-4C22-95B8-BF7434C461E0}" type="datetime1">
              <a:rPr lang="en-GB" smtClean="0"/>
              <a:t>11/11/2019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77132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34483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28F922-C383-4899-B826-8E98A3015ADB}" type="datetime1">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885290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E15114-3BE1-40E8-80C5-6D30D1DC3A9F}" type="datetime1">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987082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3819E-D0AB-4401-83D1-BD4FC1F05280}" type="datetime1">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3425507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953F8-1E41-4466-B1EC-6A6E1CEB09FE}" type="datetime1">
              <a:rPr lang="en-GB" smtClean="0"/>
              <a:t>11/11/2019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922CE3-1DCF-4AC3-B1BC-692EF1C5ECC9}" type="slidenum">
              <a:rPr lang="en-GB" smtClean="0"/>
              <a:t>‹#›</a:t>
            </a:fld>
            <a:endParaRPr lang="en-GB" dirty="0"/>
          </a:p>
        </p:txBody>
      </p:sp>
    </p:spTree>
    <p:extLst>
      <p:ext uri="{BB962C8B-B14F-4D97-AF65-F5344CB8AC3E}">
        <p14:creationId xmlns:p14="http://schemas.microsoft.com/office/powerpoint/2010/main" val="1052197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6918686" y="7107807"/>
            <a:ext cx="184731" cy="369332"/>
          </a:xfrm>
          <a:prstGeom prst="rect">
            <a:avLst/>
          </a:prstGeom>
          <a:noFill/>
        </p:spPr>
        <p:txBody>
          <a:bodyPr wrap="none" rtlCol="0">
            <a:spAutoFit/>
          </a:bodyPr>
          <a:lstStyle/>
          <a:p>
            <a:endParaRPr lang="en-US" sz="1800" dirty="0"/>
          </a:p>
        </p:txBody>
      </p:sp>
      <p:sp>
        <p:nvSpPr>
          <p:cNvPr id="6" name="TextBox 5"/>
          <p:cNvSpPr txBox="1"/>
          <p:nvPr userDrawn="1"/>
        </p:nvSpPr>
        <p:spPr>
          <a:xfrm>
            <a:off x="5028415" y="7422835"/>
            <a:ext cx="184731" cy="369332"/>
          </a:xfrm>
          <a:prstGeom prst="rect">
            <a:avLst/>
          </a:prstGeom>
          <a:noFill/>
        </p:spPr>
        <p:txBody>
          <a:bodyPr wrap="none" rtlCol="0">
            <a:spAutoFit/>
          </a:bodyPr>
          <a:lstStyle/>
          <a:p>
            <a:endParaRPr lang="en-US" sz="1800" dirty="0"/>
          </a:p>
        </p:txBody>
      </p:sp>
      <p:pic>
        <p:nvPicPr>
          <p:cNvPr id="7" name="Picture 6" descr="CK_ppt_grou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 y="0"/>
            <a:ext cx="9135879" cy="6858000"/>
          </a:xfrm>
          <a:prstGeom prst="rect">
            <a:avLst/>
          </a:prstGeom>
        </p:spPr>
      </p:pic>
      <p:sp>
        <p:nvSpPr>
          <p:cNvPr id="9" name="Text Placeholder 8"/>
          <p:cNvSpPr>
            <a:spLocks noGrp="1"/>
          </p:cNvSpPr>
          <p:nvPr>
            <p:ph type="body" sz="quarter" idx="10" hasCustomPrompt="1"/>
          </p:nvPr>
        </p:nvSpPr>
        <p:spPr>
          <a:xfrm>
            <a:off x="738189" y="3504939"/>
            <a:ext cx="3418931" cy="1200805"/>
          </a:xfrm>
        </p:spPr>
        <p:txBody>
          <a:bodyPr>
            <a:noAutofit/>
          </a:bodyPr>
          <a:lstStyle>
            <a:lvl1pPr marL="0" indent="0">
              <a:buNone/>
              <a:defRPr sz="2400">
                <a:solidFill>
                  <a:schemeClr val="tx1">
                    <a:lumMod val="50000"/>
                    <a:lumOff val="50000"/>
                  </a:schemeClr>
                </a:solidFill>
              </a:defRPr>
            </a:lvl1pPr>
            <a:lvl2pPr>
              <a:defRPr sz="1800"/>
            </a:lvl2pPr>
            <a:lvl3pPr>
              <a:defRPr sz="1800"/>
            </a:lvl3pPr>
            <a:lvl4pPr>
              <a:defRPr sz="1800"/>
            </a:lvl4pPr>
            <a:lvl5pPr>
              <a:defRPr sz="1800"/>
            </a:lvl5pPr>
          </a:lstStyle>
          <a:p>
            <a:pPr lvl="0"/>
            <a:r>
              <a:rPr lang="en-GB" dirty="0"/>
              <a:t>Title of presentation to go here…</a:t>
            </a:r>
            <a:endParaRPr lang="en-US" dirty="0"/>
          </a:p>
        </p:txBody>
      </p:sp>
      <p:pic>
        <p:nvPicPr>
          <p:cNvPr id="12" name="Picture 11" descr="CK-Group.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953" y="1664653"/>
            <a:ext cx="2536139" cy="1190295"/>
          </a:xfrm>
          <a:prstGeom prst="rect">
            <a:avLst/>
          </a:prstGeom>
        </p:spPr>
      </p:pic>
      <p:sp>
        <p:nvSpPr>
          <p:cNvPr id="15" name="Text Placeholder 14"/>
          <p:cNvSpPr>
            <a:spLocks noGrp="1"/>
          </p:cNvSpPr>
          <p:nvPr>
            <p:ph type="body" sz="quarter" idx="11" hasCustomPrompt="1"/>
          </p:nvPr>
        </p:nvSpPr>
        <p:spPr>
          <a:xfrm>
            <a:off x="738189" y="4942155"/>
            <a:ext cx="3419475" cy="865716"/>
          </a:xfrm>
        </p:spPr>
        <p:txBody>
          <a:bodyPr>
            <a:normAutofit/>
          </a:bodyPr>
          <a:lstStyle>
            <a:lvl1pPr marL="0" indent="0">
              <a:buNone/>
              <a:defRPr sz="1400" baseline="0">
                <a:solidFill>
                  <a:srgbClr val="2F1C65"/>
                </a:solidFill>
              </a:defRPr>
            </a:lvl1pPr>
          </a:lstStyle>
          <a:p>
            <a:pPr lvl="0"/>
            <a:r>
              <a:rPr lang="en-US" dirty="0"/>
              <a:t>Subtitle or date to go here…</a:t>
            </a:r>
          </a:p>
        </p:txBody>
      </p:sp>
    </p:spTree>
    <p:extLst>
      <p:ext uri="{BB962C8B-B14F-4D97-AF65-F5344CB8AC3E}">
        <p14:creationId xmlns:p14="http://schemas.microsoft.com/office/powerpoint/2010/main" val="1641994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K_ppt_g8.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38188" y="2390664"/>
            <a:ext cx="7471164" cy="1040453"/>
          </a:xfrm>
        </p:spPr>
        <p:txBody>
          <a:bodyPr anchor="b" anchorCtr="0">
            <a:normAutofit/>
          </a:bodyPr>
          <a:lstStyle>
            <a:lvl1pPr algn="l">
              <a:defRPr sz="2400" b="0" i="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738188" y="3712771"/>
            <a:ext cx="7471164" cy="1953400"/>
          </a:xfrm>
        </p:spPr>
        <p:txBody>
          <a:bodyPr>
            <a:normAutofit/>
          </a:bodyPr>
          <a:lstStyle>
            <a:lvl1pPr marL="0" indent="0" algn="l">
              <a:buNone/>
              <a:defRPr sz="1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6" name="Picture 5"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3954451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CK_ppt_g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388349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descr="CK_ppt_g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4081939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CK_ppt_g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058327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CK_ppt_g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17013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400110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CK_ppt_g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3324614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CK_ppt_g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chemeClr val="bg1"/>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1547284"/>
            <a:ext cx="8229600" cy="4188883"/>
          </a:xfrm>
        </p:spPr>
        <p:txBody>
          <a:bodyPr>
            <a:normAutofit/>
          </a:bodyPr>
          <a:lstStyle>
            <a:lvl1pPr>
              <a:defRPr sz="1200">
                <a:solidFill>
                  <a:srgbClr val="FFFFFF"/>
                </a:solidFill>
              </a:defRPr>
            </a:lvl1pPr>
            <a:lvl2pP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339346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CK_ppt_g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chemeClr val="bg1"/>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1" y="1547284"/>
            <a:ext cx="4002567" cy="4188883"/>
          </a:xfrm>
        </p:spPr>
        <p:txBody>
          <a:bodyPr>
            <a:normAutofit/>
          </a:bodyPr>
          <a:lstStyle>
            <a:lvl1pPr>
              <a:defRPr sz="1200">
                <a:solidFill>
                  <a:srgbClr val="FFFFFF"/>
                </a:solidFill>
              </a:defRPr>
            </a:lvl1pPr>
            <a:lvl2pP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
        <p:nvSpPr>
          <p:cNvPr id="10" name="Text Placeholder 6"/>
          <p:cNvSpPr>
            <a:spLocks noGrp="1"/>
          </p:cNvSpPr>
          <p:nvPr>
            <p:ph type="body" sz="quarter" idx="11"/>
          </p:nvPr>
        </p:nvSpPr>
        <p:spPr>
          <a:xfrm>
            <a:off x="4684234" y="1547284"/>
            <a:ext cx="4002567" cy="4188883"/>
          </a:xfrm>
        </p:spPr>
        <p:txBody>
          <a:bodyPr>
            <a:normAutofit/>
          </a:bodyPr>
          <a:lstStyle>
            <a:lvl1pPr>
              <a:defRPr sz="1200">
                <a:solidFill>
                  <a:srgbClr val="FFFFFF"/>
                </a:solidFill>
              </a:defRPr>
            </a:lvl1pPr>
            <a:lvl2pP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71891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3" name="Picture 2" descr="CK_ppt_g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1" y="1547284"/>
            <a:ext cx="4002567"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
        <p:nvSpPr>
          <p:cNvPr id="10" name="Text Placeholder 6"/>
          <p:cNvSpPr>
            <a:spLocks noGrp="1"/>
          </p:cNvSpPr>
          <p:nvPr>
            <p:ph type="body" sz="quarter" idx="13"/>
          </p:nvPr>
        </p:nvSpPr>
        <p:spPr>
          <a:xfrm>
            <a:off x="4684234" y="1547284"/>
            <a:ext cx="4002567"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678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3" name="Picture 2" descr="CK_ppt_g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1" y="1547284"/>
            <a:ext cx="4002567"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
        <p:nvSpPr>
          <p:cNvPr id="5" name="Picture Placeholder 4"/>
          <p:cNvSpPr>
            <a:spLocks noGrp="1"/>
          </p:cNvSpPr>
          <p:nvPr>
            <p:ph type="pic" sz="quarter" idx="14"/>
          </p:nvPr>
        </p:nvSpPr>
        <p:spPr>
          <a:xfrm>
            <a:off x="4684714" y="1547284"/>
            <a:ext cx="4002087" cy="4188883"/>
          </a:xfrm>
        </p:spPr>
        <p:txBody>
          <a:bodyPr/>
          <a:lstStyle/>
          <a:p>
            <a:endParaRPr lang="en-US"/>
          </a:p>
        </p:txBody>
      </p:sp>
    </p:spTree>
    <p:extLst>
      <p:ext uri="{BB962C8B-B14F-4D97-AF65-F5344CB8AC3E}">
        <p14:creationId xmlns:p14="http://schemas.microsoft.com/office/powerpoint/2010/main" val="2658482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3" name="Picture 2" descr="CK_ppt_g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1" y="1547284"/>
            <a:ext cx="4002567" cy="418888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
        <p:nvSpPr>
          <p:cNvPr id="5" name="Picture Placeholder 4"/>
          <p:cNvSpPr>
            <a:spLocks noGrp="1"/>
          </p:cNvSpPr>
          <p:nvPr>
            <p:ph type="pic" sz="quarter" idx="14"/>
          </p:nvPr>
        </p:nvSpPr>
        <p:spPr>
          <a:xfrm>
            <a:off x="4684711" y="1547283"/>
            <a:ext cx="1980000" cy="2067039"/>
          </a:xfrm>
        </p:spPr>
        <p:txBody>
          <a:bodyPr/>
          <a:lstStyle/>
          <a:p>
            <a:endParaRPr lang="en-US"/>
          </a:p>
        </p:txBody>
      </p:sp>
      <p:sp>
        <p:nvSpPr>
          <p:cNvPr id="30" name="Picture Placeholder 4"/>
          <p:cNvSpPr>
            <a:spLocks noGrp="1"/>
          </p:cNvSpPr>
          <p:nvPr>
            <p:ph type="pic" sz="quarter" idx="16"/>
          </p:nvPr>
        </p:nvSpPr>
        <p:spPr>
          <a:xfrm>
            <a:off x="6708260" y="1547283"/>
            <a:ext cx="1980000" cy="2067039"/>
          </a:xfrm>
        </p:spPr>
        <p:txBody>
          <a:bodyPr/>
          <a:lstStyle/>
          <a:p>
            <a:endParaRPr lang="en-US"/>
          </a:p>
        </p:txBody>
      </p:sp>
      <p:sp>
        <p:nvSpPr>
          <p:cNvPr id="31" name="Picture Placeholder 4"/>
          <p:cNvSpPr>
            <a:spLocks noGrp="1"/>
          </p:cNvSpPr>
          <p:nvPr>
            <p:ph type="pic" sz="quarter" idx="17"/>
          </p:nvPr>
        </p:nvSpPr>
        <p:spPr>
          <a:xfrm>
            <a:off x="4684711" y="3669129"/>
            <a:ext cx="1980000" cy="2067039"/>
          </a:xfrm>
        </p:spPr>
        <p:txBody>
          <a:bodyPr/>
          <a:lstStyle/>
          <a:p>
            <a:endParaRPr lang="en-US"/>
          </a:p>
        </p:txBody>
      </p:sp>
      <p:sp>
        <p:nvSpPr>
          <p:cNvPr id="32" name="Picture Placeholder 4"/>
          <p:cNvSpPr>
            <a:spLocks noGrp="1"/>
          </p:cNvSpPr>
          <p:nvPr>
            <p:ph type="pic" sz="quarter" idx="18"/>
          </p:nvPr>
        </p:nvSpPr>
        <p:spPr>
          <a:xfrm>
            <a:off x="6708260" y="3669129"/>
            <a:ext cx="1980000" cy="2067039"/>
          </a:xfrm>
        </p:spPr>
        <p:txBody>
          <a:bodyPr/>
          <a:lstStyle/>
          <a:p>
            <a:endParaRPr lang="en-US"/>
          </a:p>
        </p:txBody>
      </p:sp>
    </p:spTree>
    <p:extLst>
      <p:ext uri="{BB962C8B-B14F-4D97-AF65-F5344CB8AC3E}">
        <p14:creationId xmlns:p14="http://schemas.microsoft.com/office/powerpoint/2010/main" val="1849385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3" descr="CK_ppt_aspir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9"/>
            <a:ext cx="3447312" cy="1143000"/>
          </a:xfrm>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2732494"/>
            <a:ext cx="3447312" cy="304502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355314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descr="CK_ppt_clinical.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9"/>
            <a:ext cx="3447312" cy="1143000"/>
          </a:xfrm>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2732494"/>
            <a:ext cx="3447312" cy="304502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4074547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descr="CK_ppt_engineerin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9"/>
            <a:ext cx="3447312" cy="1143000"/>
          </a:xfrm>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2732494"/>
            <a:ext cx="3447312" cy="304502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803733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descr="CK_ppt_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9"/>
            <a:ext cx="3447312" cy="1143000"/>
          </a:xfrm>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2732494"/>
            <a:ext cx="3447312" cy="304502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174006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453949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 name="Picture 2" descr="CK_ppt_scienc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9"/>
            <a:ext cx="3447312" cy="1143000"/>
          </a:xfrm>
        </p:spPr>
        <p:txBody>
          <a:bodyPr>
            <a:normAutofit/>
          </a:bodyPr>
          <a:lstStyle>
            <a:lvl1pPr algn="l">
              <a:defRPr sz="2400" b="0" i="0">
                <a:solidFill>
                  <a:srgbClr val="2F1C65"/>
                </a:solidFill>
                <a:latin typeface="Arial"/>
                <a:cs typeface="Arial"/>
              </a:defRPr>
            </a:lvl1pPr>
          </a:lstStyle>
          <a:p>
            <a:r>
              <a:rPr lang="en-GB" dirty="0"/>
              <a:t>Click to edit Master title style</a:t>
            </a:r>
            <a:endParaRPr lang="en-US" dirty="0"/>
          </a:p>
        </p:txBody>
      </p:sp>
      <p:sp>
        <p:nvSpPr>
          <p:cNvPr id="7" name="Text Placeholder 6"/>
          <p:cNvSpPr>
            <a:spLocks noGrp="1"/>
          </p:cNvSpPr>
          <p:nvPr>
            <p:ph type="body" sz="quarter" idx="10"/>
          </p:nvPr>
        </p:nvSpPr>
        <p:spPr>
          <a:xfrm>
            <a:off x="457200" y="2732494"/>
            <a:ext cx="3447312" cy="3045023"/>
          </a:xfrm>
        </p:spPr>
        <p:txBody>
          <a:bodyPr>
            <a:normAutofit/>
          </a:bodyPr>
          <a:lstStyle>
            <a:lvl1pPr>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CK Group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324" y="6233067"/>
            <a:ext cx="1088717" cy="385173"/>
          </a:xfrm>
          <a:prstGeom prst="rect">
            <a:avLst/>
          </a:prstGeom>
        </p:spPr>
      </p:pic>
    </p:spTree>
    <p:extLst>
      <p:ext uri="{BB962C8B-B14F-4D97-AF65-F5344CB8AC3E}">
        <p14:creationId xmlns:p14="http://schemas.microsoft.com/office/powerpoint/2010/main" val="211061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37789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301093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27824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686529-313C-40C4-8DE9-850D72EDFA07}" type="datetimeFigureOut">
              <a:rPr lang="en-GB" smtClean="0"/>
              <a:t>11/11/2019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ED58C8-7BCD-44A4-9A77-4081AD624C7C}" type="slidenum">
              <a:rPr lang="en-GB" smtClean="0"/>
              <a:t>‹#›</a:t>
            </a:fld>
            <a:endParaRPr lang="en-GB" dirty="0"/>
          </a:p>
        </p:txBody>
      </p:sp>
    </p:spTree>
    <p:extLst>
      <p:ext uri="{BB962C8B-B14F-4D97-AF65-F5344CB8AC3E}">
        <p14:creationId xmlns:p14="http://schemas.microsoft.com/office/powerpoint/2010/main" val="110220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86529-313C-40C4-8DE9-850D72EDFA07}" type="datetimeFigureOut">
              <a:rPr lang="en-GB" smtClean="0"/>
              <a:t>11/11/2019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D58C8-7BCD-44A4-9A77-4081AD624C7C}" type="slidenum">
              <a:rPr lang="en-GB" smtClean="0"/>
              <a:t>‹#›</a:t>
            </a:fld>
            <a:endParaRPr lang="en-GB" dirty="0"/>
          </a:p>
        </p:txBody>
      </p:sp>
      <p:sp>
        <p:nvSpPr>
          <p:cNvPr id="7" name="Rectangle 6">
            <a:extLst>
              <a:ext uri="{FF2B5EF4-FFF2-40B4-BE49-F238E27FC236}">
                <a16:creationId xmlns:a16="http://schemas.microsoft.com/office/drawing/2014/main" id="{DDBC4D2E-B3EF-4A5E-9B6B-21361627288D}"/>
              </a:ext>
            </a:extLst>
          </p:cNvPr>
          <p:cNvSpPr/>
          <p:nvPr userDrawn="1"/>
        </p:nvSpPr>
        <p:spPr>
          <a:xfrm>
            <a:off x="0" y="6176963"/>
            <a:ext cx="9144000" cy="681037"/>
          </a:xfrm>
          <a:prstGeom prst="rect">
            <a:avLst/>
          </a:prstGeom>
          <a:solidFill>
            <a:srgbClr val="0E1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8" name="Rectangle: Rounded Corners 7">
            <a:extLst>
              <a:ext uri="{FF2B5EF4-FFF2-40B4-BE49-F238E27FC236}">
                <a16:creationId xmlns:a16="http://schemas.microsoft.com/office/drawing/2014/main" id="{C0D40699-430F-418D-B7B8-CD446399A106}"/>
              </a:ext>
            </a:extLst>
          </p:cNvPr>
          <p:cNvSpPr/>
          <p:nvPr userDrawn="1"/>
        </p:nvSpPr>
        <p:spPr>
          <a:xfrm>
            <a:off x="6645349" y="5880663"/>
            <a:ext cx="1818000" cy="1859839"/>
          </a:xfrm>
          <a:prstGeom prst="roundRect">
            <a:avLst/>
          </a:prstGeom>
          <a:solidFill>
            <a:schemeClr val="bg1"/>
          </a:solidFill>
          <a:ln w="15875">
            <a:solidFill>
              <a:srgbClr val="0E1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2A09A9E0-A725-48DA-8F86-7B0961328A6C}"/>
              </a:ext>
            </a:extLst>
          </p:cNvPr>
          <p:cNvSpPr txBox="1"/>
          <p:nvPr userDrawn="1"/>
        </p:nvSpPr>
        <p:spPr>
          <a:xfrm>
            <a:off x="894464" y="6348204"/>
            <a:ext cx="8722895"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Recruitment &amp; Employment Confederation</a:t>
            </a:r>
            <a:r>
              <a:rPr lang="en-GB" sz="1600" dirty="0">
                <a:latin typeface="Arial" panose="020B0604020202020204" pitchFamily="34" charset="0"/>
                <a:cs typeface="Arial" panose="020B0604020202020204" pitchFamily="34" charset="0"/>
              </a:rPr>
              <a:t>				      </a:t>
            </a:r>
            <a:r>
              <a:rPr lang="en-GB" sz="1600" dirty="0">
                <a:solidFill>
                  <a:srgbClr val="0E113E"/>
                </a:solidFill>
                <a:latin typeface="Arial" panose="020B0604020202020204" pitchFamily="34" charset="0"/>
                <a:cs typeface="Arial" panose="020B0604020202020204" pitchFamily="34" charset="0"/>
              </a:rPr>
              <a:t>www.rec.uk.com </a:t>
            </a:r>
          </a:p>
        </p:txBody>
      </p:sp>
      <p:pic>
        <p:nvPicPr>
          <p:cNvPr id="10" name="Picture 9">
            <a:extLst>
              <a:ext uri="{FF2B5EF4-FFF2-40B4-BE49-F238E27FC236}">
                <a16:creationId xmlns:a16="http://schemas.microsoft.com/office/drawing/2014/main" id="{D13C913A-2424-4ACF-9883-2829C6FDE1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13626" y="0"/>
            <a:ext cx="2122148" cy="1372322"/>
          </a:xfrm>
          <a:prstGeom prst="rect">
            <a:avLst/>
          </a:prstGeom>
        </p:spPr>
      </p:pic>
    </p:spTree>
    <p:extLst>
      <p:ext uri="{BB962C8B-B14F-4D97-AF65-F5344CB8AC3E}">
        <p14:creationId xmlns:p14="http://schemas.microsoft.com/office/powerpoint/2010/main" val="499001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defTabSz="844083" eaLnBrk="1" fontAlgn="auto" hangingPunct="1">
              <a:spcBef>
                <a:spcPts val="0"/>
              </a:spcBef>
              <a:spcAft>
                <a:spcPts val="0"/>
              </a:spcAft>
              <a:defRPr sz="1108">
                <a:solidFill>
                  <a:prstClr val="black">
                    <a:tint val="75000"/>
                  </a:prstClr>
                </a:solidFill>
                <a:latin typeface="Calibri"/>
              </a:defRPr>
            </a:lvl1pPr>
          </a:lstStyle>
          <a:p>
            <a:pPr>
              <a:defRPr/>
            </a:pPr>
            <a:fld id="{AF36B100-A791-4CCD-A01E-4174476F6764}" type="datetime1">
              <a:rPr lang="en-GB" smtClean="0"/>
              <a:t>11/11/2019</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defTabSz="844083" eaLnBrk="1" fontAlgn="auto" hangingPunct="1">
              <a:spcBef>
                <a:spcPts val="0"/>
              </a:spcBef>
              <a:spcAft>
                <a:spcPts val="0"/>
              </a:spcAft>
              <a:defRPr sz="1108">
                <a:solidFill>
                  <a:prstClr val="black">
                    <a:tint val="75000"/>
                  </a:prstClr>
                </a:solidFill>
                <a:latin typeface="Calibri"/>
              </a:defRPr>
            </a:lvl1pPr>
          </a:lstStyle>
          <a:p>
            <a:pPr>
              <a:defRPr/>
            </a:pPr>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defTabSz="844083" eaLnBrk="1" hangingPunct="1">
              <a:defRPr sz="1108">
                <a:solidFill>
                  <a:srgbClr val="898989"/>
                </a:solidFill>
                <a:latin typeface="Calibri" panose="020F0502020204030204" pitchFamily="34" charset="0"/>
              </a:defRPr>
            </a:lvl1pPr>
          </a:lstStyle>
          <a:p>
            <a:pPr>
              <a:defRPr/>
            </a:pPr>
            <a:fld id="{8E386E0D-FED9-4488-8561-F0030F4C866B}" type="slidenum">
              <a:rPr lang="en-GB" altLang="en-US"/>
              <a:pPr>
                <a:defRPr/>
              </a:pPr>
              <a:t>‹#›</a:t>
            </a:fld>
            <a:endParaRPr lang="en-GB" altLang="en-US" dirty="0"/>
          </a:p>
        </p:txBody>
      </p:sp>
    </p:spTree>
    <p:extLst>
      <p:ext uri="{BB962C8B-B14F-4D97-AF65-F5344CB8AC3E}">
        <p14:creationId xmlns:p14="http://schemas.microsoft.com/office/powerpoint/2010/main" val="4248077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anose="020F0502020204030204" pitchFamily="34" charset="0"/>
        </a:defRPr>
      </a:lvl2pPr>
      <a:lvl3pPr algn="ctr" rtl="0" eaLnBrk="0" fontAlgn="base" hangingPunct="0">
        <a:spcBef>
          <a:spcPct val="0"/>
        </a:spcBef>
        <a:spcAft>
          <a:spcPct val="0"/>
        </a:spcAft>
        <a:defRPr sz="4062">
          <a:solidFill>
            <a:schemeClr val="tx1"/>
          </a:solidFill>
          <a:latin typeface="Calibri" panose="020F0502020204030204" pitchFamily="34" charset="0"/>
        </a:defRPr>
      </a:lvl3pPr>
      <a:lvl4pPr algn="ctr" rtl="0" eaLnBrk="0" fontAlgn="base" hangingPunct="0">
        <a:spcBef>
          <a:spcPct val="0"/>
        </a:spcBef>
        <a:spcAft>
          <a:spcPct val="0"/>
        </a:spcAft>
        <a:defRPr sz="4062">
          <a:solidFill>
            <a:schemeClr val="tx1"/>
          </a:solidFill>
          <a:latin typeface="Calibri" panose="020F0502020204030204" pitchFamily="34" charset="0"/>
        </a:defRPr>
      </a:lvl4pPr>
      <a:lvl5pPr algn="ctr" rtl="0" eaLnBrk="0" fontAlgn="base" hangingPunct="0">
        <a:spcBef>
          <a:spcPct val="0"/>
        </a:spcBef>
        <a:spcAft>
          <a:spcPct val="0"/>
        </a:spcAft>
        <a:defRPr sz="4062">
          <a:solidFill>
            <a:schemeClr val="tx1"/>
          </a:solidFill>
          <a:latin typeface="Calibri" panose="020F0502020204030204" pitchFamily="34" charset="0"/>
        </a:defRPr>
      </a:lvl5pPr>
      <a:lvl6pPr marL="422041" algn="ctr" rtl="0" fontAlgn="base">
        <a:spcBef>
          <a:spcPct val="0"/>
        </a:spcBef>
        <a:spcAft>
          <a:spcPct val="0"/>
        </a:spcAft>
        <a:defRPr sz="4062">
          <a:solidFill>
            <a:schemeClr val="tx1"/>
          </a:solidFill>
          <a:latin typeface="Calibri" panose="020F0502020204030204" pitchFamily="34" charset="0"/>
        </a:defRPr>
      </a:lvl6pPr>
      <a:lvl7pPr marL="844083" algn="ctr" rtl="0" fontAlgn="base">
        <a:spcBef>
          <a:spcPct val="0"/>
        </a:spcBef>
        <a:spcAft>
          <a:spcPct val="0"/>
        </a:spcAft>
        <a:defRPr sz="4062">
          <a:solidFill>
            <a:schemeClr val="tx1"/>
          </a:solidFill>
          <a:latin typeface="Calibri" panose="020F0502020204030204" pitchFamily="34" charset="0"/>
        </a:defRPr>
      </a:lvl7pPr>
      <a:lvl8pPr marL="1266124" algn="ctr" rtl="0" fontAlgn="base">
        <a:spcBef>
          <a:spcPct val="0"/>
        </a:spcBef>
        <a:spcAft>
          <a:spcPct val="0"/>
        </a:spcAft>
        <a:defRPr sz="4062">
          <a:solidFill>
            <a:schemeClr val="tx1"/>
          </a:solidFill>
          <a:latin typeface="Calibri" panose="020F0502020204030204" pitchFamily="34" charset="0"/>
        </a:defRPr>
      </a:lvl8pPr>
      <a:lvl9pPr marL="1688165" algn="ctr" rtl="0" fontAlgn="base">
        <a:spcBef>
          <a:spcPct val="0"/>
        </a:spcBef>
        <a:spcAft>
          <a:spcPct val="0"/>
        </a:spcAft>
        <a:defRPr sz="4062">
          <a:solidFill>
            <a:schemeClr val="tx1"/>
          </a:solidFill>
          <a:latin typeface="Calibri" panose="020F0502020204030204"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4119196" cy="365125"/>
          </a:xfrm>
          <a:prstGeom prst="rect">
            <a:avLst/>
          </a:prstGeom>
        </p:spPr>
        <p:txBody>
          <a:bodyPr vert="horz" lIns="91440" tIns="45720" rIns="91440" bIns="45720" rtlCol="0" anchor="ctr"/>
          <a:lstStyle>
            <a:lvl1pPr algn="l">
              <a:defRPr sz="1100">
                <a:solidFill>
                  <a:srgbClr val="1B75BC"/>
                </a:solidFill>
                <a:latin typeface="VerbCond Black" panose="02000A00030000020004" pitchFamily="50" charset="0"/>
              </a:defRPr>
            </a:lvl1pPr>
          </a:lstStyle>
          <a:p>
            <a:fld id="{FF53DBDE-3D4F-4CA3-BBF4-451A99705F05}" type="datetime1">
              <a:rPr lang="en-GB" smtClean="0"/>
              <a:t>11/11/2019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22CE3-1DCF-4AC3-B1BC-692EF1C5ECC9}" type="slidenum">
              <a:rPr lang="en-GB" smtClean="0"/>
              <a:t>‹#›</a:t>
            </a:fld>
            <a:endParaRPr lang="en-GB" dirty="0"/>
          </a:p>
        </p:txBody>
      </p:sp>
      <p:cxnSp>
        <p:nvCxnSpPr>
          <p:cNvPr id="10" name="Straight Connector 9"/>
          <p:cNvCxnSpPr/>
          <p:nvPr userDrawn="1"/>
        </p:nvCxnSpPr>
        <p:spPr>
          <a:xfrm>
            <a:off x="0" y="93198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90717" y="336732"/>
            <a:ext cx="724633" cy="505558"/>
          </a:xfrm>
          <a:prstGeom prst="rect">
            <a:avLst/>
          </a:prstGeom>
        </p:spPr>
      </p:pic>
      <p:cxnSp>
        <p:nvCxnSpPr>
          <p:cNvPr id="12" name="Straight Connector 11"/>
          <p:cNvCxnSpPr/>
          <p:nvPr userDrawn="1"/>
        </p:nvCxnSpPr>
        <p:spPr>
          <a:xfrm>
            <a:off x="0" y="6176963"/>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634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179461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457200" rtl="0" eaLnBrk="1" latinLnBrk="0" hangingPunct="1">
        <a:spcBef>
          <a:spcPct val="0"/>
        </a:spcBef>
        <a:buNone/>
        <a:defRPr sz="2400" b="0" i="0" kern="1200">
          <a:solidFill>
            <a:srgbClr val="2F1C65"/>
          </a:solidFill>
          <a:latin typeface="Arial"/>
          <a:ea typeface="+mj-ea"/>
          <a:cs typeface="Arial"/>
        </a:defRPr>
      </a:lvl1pPr>
    </p:titleStyle>
    <p:bodyStyle>
      <a:lvl1pPr marL="342900" indent="-342900" algn="l" defTabSz="457200" rtl="0" eaLnBrk="1" latinLnBrk="0" hangingPunct="1">
        <a:spcBef>
          <a:spcPts val="0"/>
        </a:spcBef>
        <a:spcAft>
          <a:spcPts val="700"/>
        </a:spcAft>
        <a:buClr>
          <a:srgbClr val="2F1C65"/>
        </a:buClr>
        <a:buFont typeface="Wingdings" charset="2"/>
        <a:buChar char="§"/>
        <a:defRPr sz="1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gov.uk/government/consultations/off-payroll-working-rules-from-april-20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assets.publishing.service.gov.uk/government/uploads/system/uploads/attachment_data/file/816059/Off-payroll_working_rules_from_Apri__2020_-_summary_of_respons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ov.uk/guidance/check-employment-status-for-ta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gov.uk/guidance/check-employment-status-for-ta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ssets.publishing.service.gov.uk/government/uploads/system/uploads/attachment_data/file/816059/Off-payroll_working_rules_from_Apri__2020_-_summary_of_response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rec.uk.com/news-and-policy/press-releases/government-policy-fails-almost-one-million-temporary-work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rec.uk.co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ec.uk.com/news-and-policy/policy-and-campaigns/IR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9070-8242-41C3-B613-F3E8E5FD519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364A5E3-AE4C-4EDD-89A9-A0F20FFF47DD}"/>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982678B1-5336-4CCE-AF78-B6823D838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Tree>
    <p:extLst>
      <p:ext uri="{BB962C8B-B14F-4D97-AF65-F5344CB8AC3E}">
        <p14:creationId xmlns:p14="http://schemas.microsoft.com/office/powerpoint/2010/main" val="144336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9" name="Rectangle 8">
            <a:extLst>
              <a:ext uri="{FF2B5EF4-FFF2-40B4-BE49-F238E27FC236}">
                <a16:creationId xmlns:a16="http://schemas.microsoft.com/office/drawing/2014/main" id="{DC7749E6-4D99-4C47-A03F-DC39CC450761}"/>
              </a:ext>
            </a:extLst>
          </p:cNvPr>
          <p:cNvSpPr/>
          <p:nvPr/>
        </p:nvSpPr>
        <p:spPr>
          <a:xfrm>
            <a:off x="545911" y="1677518"/>
            <a:ext cx="5414942" cy="4031873"/>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In October 2018 Government stated that it would extend the off-payroll rules into the private sector from 06.04.20.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hlinkClick r:id="rId4"/>
              </a:rPr>
              <a:t>Consultation</a:t>
            </a:r>
            <a:r>
              <a:rPr lang="en-GB" sz="1600" dirty="0">
                <a:solidFill>
                  <a:srgbClr val="0E113E"/>
                </a:solidFill>
                <a:latin typeface="Arial" panose="020B0604020202020204" pitchFamily="34" charset="0"/>
                <a:cs typeface="Arial" panose="020B0604020202020204" pitchFamily="34" charset="0"/>
              </a:rPr>
              <a:t> closed 28.05.19. </a:t>
            </a:r>
            <a:r>
              <a:rPr lang="en-GB" sz="1600" dirty="0">
                <a:solidFill>
                  <a:srgbClr val="0E113E"/>
                </a:solidFill>
                <a:latin typeface="Arial" panose="020B0604020202020204" pitchFamily="34" charset="0"/>
                <a:cs typeface="Arial" panose="020B0604020202020204" pitchFamily="34" charset="0"/>
                <a:hlinkClick r:id="rId4"/>
              </a:rPr>
              <a:t>Draft legislation and initial guidance </a:t>
            </a:r>
            <a:r>
              <a:rPr lang="en-GB" sz="1600" dirty="0">
                <a:solidFill>
                  <a:srgbClr val="0E113E"/>
                </a:solidFill>
                <a:latin typeface="Arial" panose="020B0604020202020204" pitchFamily="34" charset="0"/>
                <a:cs typeface="Arial" panose="020B0604020202020204" pitchFamily="34" charset="0"/>
              </a:rPr>
              <a:t>published on 11.07.19. But budget postponed and election! Delay to final legislation?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Some amendments to existing off-payroll rules which will apply to </a:t>
            </a:r>
            <a:r>
              <a:rPr lang="en-GB" sz="1600" u="sng" dirty="0">
                <a:solidFill>
                  <a:srgbClr val="0E113E"/>
                </a:solidFill>
                <a:latin typeface="Arial" panose="020B0604020202020204" pitchFamily="34" charset="0"/>
                <a:cs typeface="Arial" panose="020B0604020202020204" pitchFamily="34" charset="0"/>
              </a:rPr>
              <a:t>all</a:t>
            </a:r>
            <a:r>
              <a:rPr lang="en-GB" sz="1600" dirty="0">
                <a:solidFill>
                  <a:srgbClr val="0E113E"/>
                </a:solidFill>
                <a:latin typeface="Arial" panose="020B0604020202020204" pitchFamily="34" charset="0"/>
                <a:cs typeface="Arial" panose="020B0604020202020204" pitchFamily="34" charset="0"/>
              </a:rPr>
              <a:t> organisations affected. </a:t>
            </a:r>
          </a:p>
          <a:p>
            <a:r>
              <a:rPr lang="en-GB" sz="1600" dirty="0">
                <a:solidFill>
                  <a:srgbClr val="0E113E"/>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Statutory payments and employment rights will not be affected by these changes.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Off-payroll rules will take precedence over managed service company legislation and CIS. </a:t>
            </a:r>
          </a:p>
        </p:txBody>
      </p:sp>
      <p:pic>
        <p:nvPicPr>
          <p:cNvPr id="11" name="Picture 10">
            <a:extLst>
              <a:ext uri="{FF2B5EF4-FFF2-40B4-BE49-F238E27FC236}">
                <a16:creationId xmlns:a16="http://schemas.microsoft.com/office/drawing/2014/main" id="{2C1E1F7D-E555-48C2-B54E-2534BF0C9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312" y="2303956"/>
            <a:ext cx="3214688" cy="2305050"/>
          </a:xfrm>
          <a:prstGeom prst="rect">
            <a:avLst/>
          </a:prstGeom>
        </p:spPr>
      </p:pic>
      <p:sp>
        <p:nvSpPr>
          <p:cNvPr id="17" name="Title 1">
            <a:extLst>
              <a:ext uri="{FF2B5EF4-FFF2-40B4-BE49-F238E27FC236}">
                <a16:creationId xmlns:a16="http://schemas.microsoft.com/office/drawing/2014/main" id="{472A5726-BCF3-4945-B88B-7CE325CD7290}"/>
              </a:ext>
            </a:extLst>
          </p:cNvPr>
          <p:cNvSpPr txBox="1">
            <a:spLocks/>
          </p:cNvSpPr>
          <p:nvPr/>
        </p:nvSpPr>
        <p:spPr>
          <a:xfrm>
            <a:off x="967798" y="575419"/>
            <a:ext cx="4993055" cy="3842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80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9" name="Rectangle 8">
            <a:extLst>
              <a:ext uri="{FF2B5EF4-FFF2-40B4-BE49-F238E27FC236}">
                <a16:creationId xmlns:a16="http://schemas.microsoft.com/office/drawing/2014/main" id="{DC7749E6-4D99-4C47-A03F-DC39CC450761}"/>
              </a:ext>
            </a:extLst>
          </p:cNvPr>
          <p:cNvSpPr/>
          <p:nvPr/>
        </p:nvSpPr>
        <p:spPr>
          <a:xfrm>
            <a:off x="545910" y="1677518"/>
            <a:ext cx="6916773" cy="1754326"/>
          </a:xfrm>
          <a:prstGeom prst="rect">
            <a:avLst/>
          </a:prstGeom>
        </p:spPr>
        <p:txBody>
          <a:bodyPr wrap="square">
            <a:spAutoFit/>
          </a:bodyPr>
          <a:lstStyle/>
          <a:p>
            <a:pPr marL="285750" indent="-285750">
              <a:buFont typeface="Arial" panose="020B0604020202020204" pitchFamily="34" charset="0"/>
              <a:buChar char="•"/>
            </a:pPr>
            <a:r>
              <a:rPr lang="en-GB" sz="3600" dirty="0">
                <a:solidFill>
                  <a:srgbClr val="0E113E"/>
                </a:solidFill>
                <a:latin typeface="Arial" panose="020B0604020202020204" pitchFamily="34" charset="0"/>
                <a:cs typeface="Arial" panose="020B0604020202020204" pitchFamily="34" charset="0"/>
              </a:rPr>
              <a:t>NB – the IR35 rules/ tests are not changing but the administration of the rules are. </a:t>
            </a:r>
          </a:p>
        </p:txBody>
      </p:sp>
      <p:sp>
        <p:nvSpPr>
          <p:cNvPr id="17" name="Title 1">
            <a:extLst>
              <a:ext uri="{FF2B5EF4-FFF2-40B4-BE49-F238E27FC236}">
                <a16:creationId xmlns:a16="http://schemas.microsoft.com/office/drawing/2014/main" id="{472A5726-BCF3-4945-B88B-7CE325CD7290}"/>
              </a:ext>
            </a:extLst>
          </p:cNvPr>
          <p:cNvSpPr txBox="1">
            <a:spLocks/>
          </p:cNvSpPr>
          <p:nvPr/>
        </p:nvSpPr>
        <p:spPr>
          <a:xfrm>
            <a:off x="967798" y="575419"/>
            <a:ext cx="4993055" cy="3842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44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257175" y="1535123"/>
            <a:ext cx="8515350" cy="4493538"/>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What clients will the off-payroll rules apply to from 6 April 2020?</a:t>
            </a: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Public sector </a:t>
            </a:r>
            <a:r>
              <a:rPr lang="en-US" sz="1400" dirty="0">
                <a:solidFill>
                  <a:srgbClr val="0E113E"/>
                </a:solidFill>
                <a:latin typeface="Arial" panose="020B0604020202020204" pitchFamily="34" charset="0"/>
                <a:cs typeface="Arial" panose="020B0604020202020204" pitchFamily="34" charset="0"/>
              </a:rPr>
              <a:t>– public authorities</a:t>
            </a:r>
          </a:p>
          <a:p>
            <a:pPr marL="742950" lvl="1"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Private sector </a:t>
            </a:r>
            <a:r>
              <a:rPr lang="en-US" sz="1400" dirty="0">
                <a:solidFill>
                  <a:srgbClr val="0E113E"/>
                </a:solidFill>
                <a:latin typeface="Arial" panose="020B0604020202020204" pitchFamily="34" charset="0"/>
                <a:cs typeface="Arial" panose="020B0604020202020204" pitchFamily="34" charset="0"/>
              </a:rPr>
              <a:t>–medium and large organisations only (new Sections 60A to 60G ITEPA)</a:t>
            </a:r>
          </a:p>
          <a:p>
            <a:pPr marL="1200150" lvl="2"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But </a:t>
            </a:r>
            <a:r>
              <a:rPr lang="en-US" sz="1400" u="sng" dirty="0">
                <a:solidFill>
                  <a:srgbClr val="0E113E"/>
                </a:solidFill>
                <a:latin typeface="Arial" panose="020B0604020202020204" pitchFamily="34" charset="0"/>
                <a:cs typeface="Arial" panose="020B0604020202020204" pitchFamily="34" charset="0"/>
              </a:rPr>
              <a:t>not</a:t>
            </a:r>
            <a:r>
              <a:rPr lang="en-US" sz="1400" dirty="0">
                <a:solidFill>
                  <a:srgbClr val="0E113E"/>
                </a:solidFill>
                <a:latin typeface="Arial" panose="020B0604020202020204" pitchFamily="34" charset="0"/>
                <a:cs typeface="Arial" panose="020B0604020202020204" pitchFamily="34" charset="0"/>
              </a:rPr>
              <a:t> small companies *, as defined in the Companies Act 2006 – i.e. a company which in a particular financial year meets two or more of the following conditions (current figures): </a:t>
            </a:r>
          </a:p>
          <a:p>
            <a:pPr lvl="3"/>
            <a:r>
              <a:rPr lang="en-US" sz="1400" dirty="0">
                <a:solidFill>
                  <a:srgbClr val="0E113E"/>
                </a:solidFill>
                <a:latin typeface="Arial" panose="020B0604020202020204" pitchFamily="34" charset="0"/>
                <a:cs typeface="Arial" panose="020B0604020202020204" pitchFamily="34" charset="0"/>
              </a:rPr>
              <a:t>(1) has a turnover of not more than £10.2 million, </a:t>
            </a:r>
          </a:p>
          <a:p>
            <a:pPr lvl="3"/>
            <a:r>
              <a:rPr lang="en-US" sz="1400" dirty="0">
                <a:solidFill>
                  <a:srgbClr val="0E113E"/>
                </a:solidFill>
                <a:latin typeface="Arial" panose="020B0604020202020204" pitchFamily="34" charset="0"/>
                <a:cs typeface="Arial" panose="020B0604020202020204" pitchFamily="34" charset="0"/>
              </a:rPr>
              <a:t>(2) a balance sheet total of not more than £5.1 million, or </a:t>
            </a:r>
          </a:p>
          <a:p>
            <a:pPr lvl="3"/>
            <a:r>
              <a:rPr lang="en-US" sz="1400" dirty="0">
                <a:solidFill>
                  <a:srgbClr val="0E113E"/>
                </a:solidFill>
                <a:latin typeface="Arial" panose="020B0604020202020204" pitchFamily="34" charset="0"/>
                <a:cs typeface="Arial" panose="020B0604020202020204" pitchFamily="34" charset="0"/>
              </a:rPr>
              <a:t>(3) not more than 50 employees. </a:t>
            </a:r>
          </a:p>
          <a:p>
            <a:pPr marL="1200150" lvl="2"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Companies in small groups and joint ventures will also be captured if the parent company or any parties in the JV are not small. </a:t>
            </a:r>
          </a:p>
          <a:p>
            <a:pPr marL="1200150" lvl="2"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Anti-avoidance provisions will ensure that parties connected to, associated with or controlled by the client cannot take advantage of the small company exemption. </a:t>
            </a:r>
          </a:p>
          <a:p>
            <a:pPr marL="1200150" lvl="2"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Where a small company is exempt, the existing IR35 rules (Chapter 8 ITEPA) apply i.e. responsibility for status decision and relevant deductions stays with the intermediary (e.g. PSC) .</a:t>
            </a:r>
          </a:p>
          <a:p>
            <a:pPr marL="742950" lvl="1"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r>
              <a:rPr lang="en-US" sz="1000" dirty="0">
                <a:solidFill>
                  <a:srgbClr val="0E113E"/>
                </a:solidFill>
                <a:latin typeface="Arial" panose="020B0604020202020204" pitchFamily="34" charset="0"/>
                <a:cs typeface="Arial" panose="020B0604020202020204" pitchFamily="34" charset="0"/>
              </a:rPr>
              <a:t>* NB – the proposed exemption applies to end users only, not employment businesses who may also be small companies</a:t>
            </a: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06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587830" y="1535123"/>
            <a:ext cx="7959426" cy="4832092"/>
          </a:xfrm>
          <a:prstGeom prst="rect">
            <a:avLst/>
          </a:prstGeom>
        </p:spPr>
        <p:txBody>
          <a:bodyPr wrap="square">
            <a:spAutoFit/>
          </a:bodyPr>
          <a:lstStyle/>
          <a:p>
            <a:pPr marL="285750"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Organisations which are not incorporated </a:t>
            </a:r>
            <a:r>
              <a:rPr lang="en-US" sz="1400" dirty="0">
                <a:solidFill>
                  <a:srgbClr val="0E113E"/>
                </a:solidFill>
                <a:latin typeface="Arial" panose="020B0604020202020204" pitchFamily="34" charset="0"/>
                <a:cs typeface="Arial" panose="020B0604020202020204" pitchFamily="34" charset="0"/>
              </a:rPr>
              <a:t>will be captured if they have turnover of £10.2 million or more. </a:t>
            </a:r>
          </a:p>
          <a:p>
            <a:pPr marL="742950" lvl="1"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Change in status for all organisations: </a:t>
            </a:r>
            <a:r>
              <a:rPr lang="en-US" sz="1400" dirty="0">
                <a:solidFill>
                  <a:srgbClr val="0E113E"/>
                </a:solidFill>
                <a:latin typeface="Arial" panose="020B0604020202020204" pitchFamily="34" charset="0"/>
                <a:cs typeface="Arial" panose="020B0604020202020204" pitchFamily="34" charset="0"/>
              </a:rPr>
              <a:t>Where an organisation becomes or ceases to be small in an accounting period, the change will apply from the start of the tax year following the end of that accounting period.  </a:t>
            </a:r>
          </a:p>
          <a:p>
            <a:pPr marL="742950" lvl="1"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NB – if a client becomes a small company, having already given a status decision, then it must withdraw that status decision. Existing IR35 rules (Chapter 8) will then apply, i.e. intermediary responsible for IR35. </a:t>
            </a:r>
          </a:p>
          <a:p>
            <a:pPr lvl="1"/>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In outsourced arrangements: </a:t>
            </a:r>
            <a:r>
              <a:rPr lang="en-US" sz="1400" dirty="0">
                <a:solidFill>
                  <a:srgbClr val="0E113E"/>
                </a:solidFill>
                <a:latin typeface="Arial" panose="020B0604020202020204" pitchFamily="34" charset="0"/>
                <a:cs typeface="Arial" panose="020B0604020202020204" pitchFamily="34" charset="0"/>
              </a:rPr>
              <a:t>HMRC have advised that the party to whom the service has been outsourced is the client and so must make the IR35 assessment. (NB – this is not stated explicitly in legislation – waiting for written guidance)</a:t>
            </a: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E113E"/>
                </a:solidFill>
                <a:latin typeface="Arial" panose="020B0604020202020204" pitchFamily="34" charset="0"/>
                <a:cs typeface="Arial" panose="020B0604020202020204" pitchFamily="34" charset="0"/>
              </a:rPr>
              <a:t>So, exempt or not? </a:t>
            </a:r>
          </a:p>
          <a:p>
            <a:pPr marL="742950" lvl="1"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NB – a client is not required to tell the employment business that they are exempt because they are a small company.</a:t>
            </a:r>
          </a:p>
          <a:p>
            <a:pPr marL="742950" lvl="1"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However if a client is not exempt, they will be liable (i.e. treated as the fee-payer) until such time as they pass on their status determination statement. </a:t>
            </a:r>
          </a:p>
          <a:p>
            <a:pPr marL="742950" lvl="1"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42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578305" y="1456661"/>
            <a:ext cx="7959426" cy="307777"/>
          </a:xfrm>
          <a:prstGeom prst="rect">
            <a:avLst/>
          </a:prstGeom>
        </p:spPr>
        <p:txBody>
          <a:bodyPr wrap="square">
            <a:spAutoFit/>
          </a:bodyPr>
          <a:lstStyle/>
          <a:p>
            <a:r>
              <a:rPr lang="en-US" sz="1400" dirty="0">
                <a:solidFill>
                  <a:srgbClr val="0E113E"/>
                </a:solidFill>
                <a:latin typeface="Arial" panose="020B0604020202020204" pitchFamily="34" charset="0"/>
                <a:cs typeface="Arial" panose="020B0604020202020204" pitchFamily="34" charset="0"/>
              </a:rPr>
              <a:t>What rules will apply to the engagement from April 2020? </a:t>
            </a:r>
          </a:p>
        </p:txBody>
      </p:sp>
      <p:pic>
        <p:nvPicPr>
          <p:cNvPr id="6" name="Picture 5"/>
          <p:cNvPicPr/>
          <p:nvPr/>
        </p:nvPicPr>
        <p:blipFill rotWithShape="1">
          <a:blip r:embed="rId4"/>
          <a:srcRect l="27900" t="19365" r="41907" b="30355"/>
          <a:stretch/>
        </p:blipFill>
        <p:spPr bwMode="auto">
          <a:xfrm>
            <a:off x="247650" y="1757226"/>
            <a:ext cx="5610225" cy="397913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3218" t="30576" r="38229" b="39358"/>
          <a:stretch/>
        </p:blipFill>
        <p:spPr bwMode="auto">
          <a:xfrm>
            <a:off x="6029326" y="2724150"/>
            <a:ext cx="2933700" cy="1647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553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6C7A04-F3F9-48EF-B863-7E13C3E2892E}"/>
              </a:ext>
            </a:extLst>
          </p:cNvPr>
          <p:cNvPicPr>
            <a:picLocks noChangeAspect="1"/>
          </p:cNvPicPr>
          <p:nvPr/>
        </p:nvPicPr>
        <p:blipFill rotWithShape="1">
          <a:blip r:embed="rId3"/>
          <a:srcRect l="-1870" r="3744"/>
          <a:stretch/>
        </p:blipFill>
        <p:spPr>
          <a:xfrm rot="10800000">
            <a:off x="43852" y="0"/>
            <a:ext cx="1712947" cy="1456662"/>
          </a:xfrm>
          <a:prstGeom prst="rect">
            <a:avLst/>
          </a:prstGeom>
        </p:spPr>
      </p:pic>
      <p:sp>
        <p:nvSpPr>
          <p:cNvPr id="2" name="Title 1">
            <a:extLst>
              <a:ext uri="{FF2B5EF4-FFF2-40B4-BE49-F238E27FC236}">
                <a16:creationId xmlns:a16="http://schemas.microsoft.com/office/drawing/2014/main" id="{821636A0-B378-48B1-A181-48EC722C3F77}"/>
              </a:ext>
            </a:extLst>
          </p:cNvPr>
          <p:cNvSpPr>
            <a:spLocks noGrp="1"/>
          </p:cNvSpPr>
          <p:nvPr>
            <p:ph type="title"/>
          </p:nvPr>
        </p:nvSpPr>
        <p:spPr>
          <a:xfrm>
            <a:off x="969933" y="557019"/>
            <a:ext cx="4548365" cy="524751"/>
          </a:xfrm>
        </p:spPr>
        <p:txBody>
          <a:bodyPr anchor="t">
            <a:normAutofit fontScale="90000"/>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0E113E"/>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3E994EC6-D0FF-47A4-80C2-3C0B77F33590}"/>
              </a:ext>
            </a:extLst>
          </p:cNvPr>
          <p:cNvSpPr txBox="1">
            <a:spLocks/>
          </p:cNvSpPr>
          <p:nvPr/>
        </p:nvSpPr>
        <p:spPr>
          <a:xfrm>
            <a:off x="3162300" y="1339434"/>
            <a:ext cx="5635336" cy="299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100" b="1" dirty="0">
                <a:solidFill>
                  <a:srgbClr val="0E113E"/>
                </a:solidFill>
                <a:latin typeface="Arial" panose="020B0604020202020204" pitchFamily="34" charset="0"/>
                <a:cs typeface="Arial" panose="020B0604020202020204" pitchFamily="34" charset="0"/>
              </a:rPr>
              <a:t>Diagram from </a:t>
            </a:r>
            <a:r>
              <a:rPr lang="en-GB" sz="1100" b="1" dirty="0">
                <a:solidFill>
                  <a:srgbClr val="0E113E"/>
                </a:solidFill>
                <a:latin typeface="Arial" panose="020B0604020202020204" pitchFamily="34" charset="0"/>
                <a:cs typeface="Arial" panose="020B0604020202020204" pitchFamily="34" charset="0"/>
                <a:hlinkClick r:id="rId4"/>
              </a:rPr>
              <a:t>Government’s Summary of Responses</a:t>
            </a:r>
            <a:endParaRPr lang="en-GB" sz="1100" dirty="0">
              <a:solidFill>
                <a:srgbClr val="0E113E"/>
              </a:solidFill>
              <a:latin typeface="Arial" panose="020B0604020202020204" pitchFamily="34" charset="0"/>
              <a:cs typeface="Arial" panose="020B0604020202020204" pitchFamily="34" charset="0"/>
            </a:endParaRPr>
          </a:p>
          <a:p>
            <a:pPr>
              <a:spcBef>
                <a:spcPts val="0"/>
              </a:spcBef>
            </a:pPr>
            <a:endParaRPr lang="en-GB" sz="1400" dirty="0">
              <a:solidFill>
                <a:srgbClr val="0E113E"/>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5"/>
          <a:srcRect l="28319" t="36871" r="29005" b="20111"/>
          <a:stretch/>
        </p:blipFill>
        <p:spPr bwMode="auto">
          <a:xfrm>
            <a:off x="3162300" y="1896453"/>
            <a:ext cx="5705476" cy="3533775"/>
          </a:xfrm>
          <a:prstGeom prst="rect">
            <a:avLst/>
          </a:prstGeom>
          <a:ln>
            <a:solidFill>
              <a:schemeClr val="accent1"/>
            </a:solidFill>
          </a:ln>
          <a:extLst>
            <a:ext uri="{53640926-AAD7-44D8-BBD7-CCE9431645EC}">
              <a14:shadowObscured xmlns:a14="http://schemas.microsoft.com/office/drawing/2010/main"/>
            </a:ext>
          </a:extLst>
        </p:spPr>
      </p:pic>
      <p:sp>
        <p:nvSpPr>
          <p:cNvPr id="3" name="Rectangle 2"/>
          <p:cNvSpPr/>
          <p:nvPr/>
        </p:nvSpPr>
        <p:spPr>
          <a:xfrm>
            <a:off x="228601" y="1503626"/>
            <a:ext cx="2838450" cy="3970318"/>
          </a:xfrm>
          <a:prstGeom prst="rect">
            <a:avLst/>
          </a:prstGeom>
        </p:spPr>
        <p:txBody>
          <a:bodyPr wrap="square">
            <a:spAutoFit/>
          </a:bodyPr>
          <a:lstStyle/>
          <a:p>
            <a:r>
              <a:rPr lang="en-US" sz="1400" dirty="0">
                <a:solidFill>
                  <a:srgbClr val="0E113E"/>
                </a:solidFill>
                <a:latin typeface="Arial" panose="020B0604020202020204" pitchFamily="34" charset="0"/>
                <a:cs typeface="Arial" panose="020B0604020202020204" pitchFamily="34" charset="0"/>
              </a:rPr>
              <a:t>Where the off payroll rules apply: </a:t>
            </a: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End user client will be responsible for making the IR35 status decision, not the intermediary (e.g. personal services company). Ideally before the contract starts or before the individual begins to provide their services (client liable until they pass the decision).</a:t>
            </a: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Client passes the status decision </a:t>
            </a:r>
            <a:r>
              <a:rPr lang="en-US" sz="1400" u="sng" dirty="0">
                <a:solidFill>
                  <a:srgbClr val="0E113E"/>
                </a:solidFill>
                <a:latin typeface="Arial" panose="020B0604020202020204" pitchFamily="34" charset="0"/>
                <a:cs typeface="Arial" panose="020B0604020202020204" pitchFamily="34" charset="0"/>
              </a:rPr>
              <a:t>and</a:t>
            </a:r>
            <a:r>
              <a:rPr lang="en-US" sz="1400" dirty="0">
                <a:solidFill>
                  <a:srgbClr val="0E113E"/>
                </a:solidFill>
                <a:latin typeface="Arial" panose="020B0604020202020204" pitchFamily="34" charset="0"/>
                <a:cs typeface="Arial" panose="020B0604020202020204" pitchFamily="34" charset="0"/>
              </a:rPr>
              <a:t> the reasons for the decision to the party it has a contract with </a:t>
            </a:r>
            <a:r>
              <a:rPr lang="en-US" sz="1400" u="sng" dirty="0">
                <a:solidFill>
                  <a:srgbClr val="0E113E"/>
                </a:solidFill>
                <a:latin typeface="Arial" panose="020B0604020202020204" pitchFamily="34" charset="0"/>
                <a:cs typeface="Arial" panose="020B0604020202020204" pitchFamily="34" charset="0"/>
              </a:rPr>
              <a:t>and</a:t>
            </a:r>
            <a:r>
              <a:rPr lang="en-US" sz="1400" dirty="0">
                <a:solidFill>
                  <a:srgbClr val="0E113E"/>
                </a:solidFill>
                <a:latin typeface="Arial" panose="020B0604020202020204" pitchFamily="34" charset="0"/>
                <a:cs typeface="Arial" panose="020B0604020202020204" pitchFamily="34" charset="0"/>
              </a:rPr>
              <a:t> the off-payroll worker. </a:t>
            </a:r>
          </a:p>
        </p:txBody>
      </p:sp>
    </p:spTree>
    <p:extLst>
      <p:ext uri="{BB962C8B-B14F-4D97-AF65-F5344CB8AC3E}">
        <p14:creationId xmlns:p14="http://schemas.microsoft.com/office/powerpoint/2010/main" val="400590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615543"/>
            <a:ext cx="7588787" cy="4493538"/>
          </a:xfrm>
          <a:prstGeom prst="rect">
            <a:avLst/>
          </a:prstGeom>
        </p:spPr>
        <p:txBody>
          <a:bodyPr wrap="square">
            <a:spAutoFit/>
          </a:bodyPr>
          <a:lstStyle/>
          <a:p>
            <a:r>
              <a:rPr lang="en-US" sz="1600" dirty="0">
                <a:solidFill>
                  <a:srgbClr val="0E113E"/>
                </a:solidFill>
                <a:latin typeface="Arial" panose="020B0604020202020204" pitchFamily="34" charset="0"/>
                <a:cs typeface="Arial" panose="020B0604020202020204" pitchFamily="34" charset="0"/>
              </a:rPr>
              <a:t>Whatever tool the client uses it must take reasonable care, otherwise liability for unpaid tax and NICs will transfer to it.  </a:t>
            </a:r>
          </a:p>
          <a:p>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HMRC’s </a:t>
            </a:r>
            <a:r>
              <a:rPr lang="en-US" sz="1600" dirty="0">
                <a:solidFill>
                  <a:srgbClr val="0E113E"/>
                </a:solidFill>
                <a:latin typeface="Arial" panose="020B0604020202020204" pitchFamily="34" charset="0"/>
                <a:cs typeface="Arial" panose="020B0604020202020204" pitchFamily="34" charset="0"/>
                <a:hlinkClick r:id="rId4"/>
              </a:rPr>
              <a:t>Check your employment status for tax tool </a:t>
            </a:r>
            <a:r>
              <a:rPr lang="en-US" sz="1600" dirty="0">
                <a:solidFill>
                  <a:srgbClr val="0E113E"/>
                </a:solidFill>
                <a:latin typeface="Arial" panose="020B0604020202020204" pitchFamily="34" charset="0"/>
                <a:cs typeface="Arial" panose="020B0604020202020204" pitchFamily="34" charset="0"/>
              </a:rPr>
              <a:t>(CEST) – use is not mandatory but HMRC say they will stand by the decision given by the tool provided reasonable care is taken in making the decision (but see some news stories).  </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Commercial IR35 review companies – HMRC will not endorse any.</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Blanket decisions?  Beware – this is not reasonable care. But no specific reference in the legislation. Distinguish between: </a:t>
            </a:r>
          </a:p>
          <a:p>
            <a:pPr marL="742950" lvl="1"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Client will not allow contractors to work through PSCs </a:t>
            </a:r>
          </a:p>
          <a:p>
            <a:pPr marL="742950" lvl="1"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All engagements are “inside IR35” </a:t>
            </a:r>
          </a:p>
          <a:p>
            <a:pPr marL="742950" lvl="1"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Client </a:t>
            </a:r>
            <a:r>
              <a:rPr lang="en-US" sz="1600" dirty="0" err="1">
                <a:solidFill>
                  <a:srgbClr val="0E113E"/>
                </a:solidFill>
                <a:latin typeface="Arial" panose="020B0604020202020204" pitchFamily="34" charset="0"/>
                <a:cs typeface="Arial" panose="020B0604020202020204" pitchFamily="34" charset="0"/>
              </a:rPr>
              <a:t>categorises</a:t>
            </a:r>
            <a:r>
              <a:rPr lang="en-US" sz="1600" dirty="0">
                <a:solidFill>
                  <a:srgbClr val="0E113E"/>
                </a:solidFill>
                <a:latin typeface="Arial" panose="020B0604020202020204" pitchFamily="34" charset="0"/>
                <a:cs typeface="Arial" panose="020B0604020202020204" pitchFamily="34" charset="0"/>
              </a:rPr>
              <a:t> roles and assesses those</a:t>
            </a:r>
          </a:p>
          <a:p>
            <a:pPr marL="742950" lvl="1"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68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9" y="1615543"/>
            <a:ext cx="6237914" cy="4154984"/>
          </a:xfrm>
          <a:prstGeom prst="rect">
            <a:avLst/>
          </a:prstGeom>
        </p:spPr>
        <p:txBody>
          <a:bodyPr wrap="square">
            <a:spAutoFit/>
          </a:bodyPr>
          <a:lstStyle/>
          <a:p>
            <a:r>
              <a:rPr lang="en-US" sz="1400" dirty="0">
                <a:solidFill>
                  <a:srgbClr val="0E113E"/>
                </a:solidFill>
                <a:latin typeface="Arial" panose="020B0604020202020204" pitchFamily="34" charset="0"/>
                <a:cs typeface="Arial" panose="020B0604020202020204" pitchFamily="34" charset="0"/>
              </a:rPr>
              <a:t>HMRC’s </a:t>
            </a:r>
            <a:r>
              <a:rPr lang="en-US" sz="1400" dirty="0">
                <a:solidFill>
                  <a:srgbClr val="0E113E"/>
                </a:solidFill>
                <a:latin typeface="Arial" panose="020B0604020202020204" pitchFamily="34" charset="0"/>
                <a:cs typeface="Arial" panose="020B0604020202020204" pitchFamily="34" charset="0"/>
                <a:hlinkClick r:id="rId4"/>
              </a:rPr>
              <a:t>Check your employment status for tax tool </a:t>
            </a:r>
            <a:r>
              <a:rPr lang="en-US" sz="1400" dirty="0">
                <a:solidFill>
                  <a:srgbClr val="0E113E"/>
                </a:solidFill>
                <a:latin typeface="Arial" panose="020B0604020202020204" pitchFamily="34" charset="0"/>
                <a:cs typeface="Arial" panose="020B0604020202020204" pitchFamily="34" charset="0"/>
              </a:rPr>
              <a:t>(CEST) questions include:</a:t>
            </a:r>
          </a:p>
          <a:p>
            <a:endParaRPr lang="en-US" sz="14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who is completing the tool;</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what type of intermediary the temporary worker works through;</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whether the temporary worker can send a substitute and if they have ever exercised that right;</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if the temporary worker is required to pay the substitute or if the employment business or public authority would pay them;</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how much supervision, direction or control the public authority will exert on the temporary worker;</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whether the temporary worker has to pay for any materials in order to provide their services;</a:t>
            </a:r>
          </a:p>
          <a:p>
            <a:pPr marL="285750" indent="-285750">
              <a:buFont typeface="Arial" panose="020B0604020202020204" pitchFamily="34" charset="0"/>
              <a:buChar char="•"/>
            </a:pPr>
            <a:r>
              <a:rPr lang="en-US" sz="1400" dirty="0">
                <a:solidFill>
                  <a:srgbClr val="0E113E"/>
                </a:solidFill>
                <a:latin typeface="Arial" panose="020B0604020202020204" pitchFamily="34" charset="0"/>
                <a:cs typeface="Arial" panose="020B0604020202020204" pitchFamily="34" charset="0"/>
              </a:rPr>
              <a:t>whether the temporary worker is integrated into the client’s workforce.</a:t>
            </a:r>
          </a:p>
          <a:p>
            <a:endParaRPr lang="en-US" sz="1400" dirty="0">
              <a:solidFill>
                <a:srgbClr val="0E113E"/>
              </a:solidFill>
              <a:latin typeface="Arial" panose="020B0604020202020204" pitchFamily="34" charset="0"/>
              <a:cs typeface="Arial" panose="020B0604020202020204" pitchFamily="34" charset="0"/>
            </a:endParaRPr>
          </a:p>
          <a:p>
            <a:r>
              <a:rPr lang="en-US" sz="1400" dirty="0">
                <a:solidFill>
                  <a:srgbClr val="0E113E"/>
                </a:solidFill>
                <a:latin typeface="Arial" panose="020B0604020202020204" pitchFamily="34" charset="0"/>
                <a:cs typeface="Arial" panose="020B0604020202020204" pitchFamily="34" charset="0"/>
              </a:rPr>
              <a:t>The list above is not exhaustive but gives an idea of the question themes. HMRC will review CEST in preparation for the extension of the off-payroll rules.</a:t>
            </a:r>
          </a:p>
          <a:p>
            <a:endParaRPr lang="en-US" sz="1200" dirty="0">
              <a:solidFill>
                <a:srgbClr val="0E113E"/>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712" y="1695450"/>
            <a:ext cx="1712695" cy="1390650"/>
          </a:xfrm>
          <a:prstGeom prst="rect">
            <a:avLst/>
          </a:prstGeom>
        </p:spPr>
      </p:pic>
    </p:spTree>
    <p:extLst>
      <p:ext uri="{BB962C8B-B14F-4D97-AF65-F5344CB8AC3E}">
        <p14:creationId xmlns:p14="http://schemas.microsoft.com/office/powerpoint/2010/main" val="142794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615543"/>
            <a:ext cx="7588787" cy="307777"/>
          </a:xfrm>
          <a:prstGeom prst="rect">
            <a:avLst/>
          </a:prstGeom>
        </p:spPr>
        <p:txBody>
          <a:bodyPr wrap="square">
            <a:spAutoFit/>
          </a:bodyPr>
          <a:lstStyle/>
          <a:p>
            <a:r>
              <a:rPr lang="en-US" sz="1400" dirty="0">
                <a:solidFill>
                  <a:srgbClr val="0E113E"/>
                </a:solidFill>
                <a:latin typeface="Arial" panose="020B0604020202020204" pitchFamily="34" charset="0"/>
                <a:cs typeface="Arial" panose="020B0604020202020204" pitchFamily="34" charset="0"/>
              </a:rPr>
              <a:t>CEST * will give one of the following answers:</a:t>
            </a:r>
          </a:p>
        </p:txBody>
      </p:sp>
      <p:sp>
        <p:nvSpPr>
          <p:cNvPr id="5" name="Rectangle 4">
            <a:extLst>
              <a:ext uri="{FF2B5EF4-FFF2-40B4-BE49-F238E27FC236}">
                <a16:creationId xmlns:a16="http://schemas.microsoft.com/office/drawing/2014/main" id="{810D3D50-B37D-4F57-B87D-D11E1AC64B9B}"/>
              </a:ext>
            </a:extLst>
          </p:cNvPr>
          <p:cNvSpPr/>
          <p:nvPr/>
        </p:nvSpPr>
        <p:spPr>
          <a:xfrm>
            <a:off x="1033112" y="2057304"/>
            <a:ext cx="1899911" cy="3095398"/>
          </a:xfrm>
          <a:prstGeom prst="rect">
            <a:avLst/>
          </a:prstGeom>
          <a:solidFill>
            <a:srgbClr val="0E1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the temporary worker is an employee for tax purposes, which means that PAYE tax and NICs are due – i.e</a:t>
            </a:r>
            <a:r>
              <a:rPr lang="en-GB" sz="1400" dirty="0">
                <a:solidFill>
                  <a:schemeClr val="bg2"/>
                </a:solidFill>
                <a:latin typeface="Arial" panose="020B0604020202020204" pitchFamily="34" charset="0"/>
                <a:cs typeface="Arial" panose="020B0604020202020204" pitchFamily="34" charset="0"/>
              </a:rPr>
              <a:t>. INSIDE IR35 (therefore f</a:t>
            </a:r>
            <a:r>
              <a:rPr lang="en-GB" sz="1400" dirty="0">
                <a:latin typeface="Arial" panose="020B0604020202020204" pitchFamily="34" charset="0"/>
                <a:cs typeface="Arial" panose="020B0604020202020204" pitchFamily="34" charset="0"/>
              </a:rPr>
              <a:t>ee-payer must make deductions).  Also pay employer NICs. </a:t>
            </a:r>
          </a:p>
        </p:txBody>
      </p:sp>
      <p:sp>
        <p:nvSpPr>
          <p:cNvPr id="6" name="Rectangle 5">
            <a:extLst>
              <a:ext uri="{FF2B5EF4-FFF2-40B4-BE49-F238E27FC236}">
                <a16:creationId xmlns:a16="http://schemas.microsoft.com/office/drawing/2014/main" id="{07CAE682-AD55-498F-8DFD-67B924C11247}"/>
              </a:ext>
            </a:extLst>
          </p:cNvPr>
          <p:cNvSpPr/>
          <p:nvPr/>
        </p:nvSpPr>
        <p:spPr>
          <a:xfrm>
            <a:off x="3582103" y="2064151"/>
            <a:ext cx="1899912" cy="3096562"/>
          </a:xfrm>
          <a:prstGeom prst="rect">
            <a:avLst/>
          </a:prstGeom>
          <a:solidFill>
            <a:srgbClr val="17A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bg1"/>
                </a:solidFill>
                <a:latin typeface="Arial" panose="020B0604020202020204" pitchFamily="34" charset="0"/>
                <a:cs typeface="Arial" panose="020B0604020202020204" pitchFamily="34" charset="0"/>
              </a:rPr>
              <a:t>the temporary worker is self-employed for tax purposes, which means that the intermediary remains responsible for its own tax affairs – i.e. OUTSIDE IR35 (therefore fee-payer does not make deductions).</a:t>
            </a:r>
          </a:p>
        </p:txBody>
      </p:sp>
      <p:sp>
        <p:nvSpPr>
          <p:cNvPr id="7" name="Rectangle 6">
            <a:extLst>
              <a:ext uri="{FF2B5EF4-FFF2-40B4-BE49-F238E27FC236}">
                <a16:creationId xmlns:a16="http://schemas.microsoft.com/office/drawing/2014/main" id="{23E2396D-B059-447C-ABE1-370CAA79585A}"/>
              </a:ext>
            </a:extLst>
          </p:cNvPr>
          <p:cNvSpPr/>
          <p:nvPr/>
        </p:nvSpPr>
        <p:spPr>
          <a:xfrm>
            <a:off x="6131095" y="2082202"/>
            <a:ext cx="1834353" cy="30965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GB" sz="1400" dirty="0">
                <a:latin typeface="Arial" panose="020B0604020202020204" pitchFamily="34" charset="0"/>
                <a:cs typeface="Arial" panose="020B0604020202020204" pitchFamily="34" charset="0"/>
              </a:rPr>
              <a:t>an indeterminate answer – DON’T KNOW. </a:t>
            </a:r>
          </a:p>
        </p:txBody>
      </p:sp>
      <p:sp>
        <p:nvSpPr>
          <p:cNvPr id="3" name="Rectangle 2"/>
          <p:cNvSpPr/>
          <p:nvPr/>
        </p:nvSpPr>
        <p:spPr>
          <a:xfrm>
            <a:off x="856473" y="5337646"/>
            <a:ext cx="7968062" cy="461665"/>
          </a:xfrm>
          <a:prstGeom prst="rect">
            <a:avLst/>
          </a:prstGeom>
        </p:spPr>
        <p:txBody>
          <a:bodyPr wrap="square">
            <a:spAutoFit/>
          </a:bodyPr>
          <a:lstStyle/>
          <a:p>
            <a:r>
              <a:rPr lang="en-US" sz="1200" dirty="0">
                <a:solidFill>
                  <a:srgbClr val="0E113E"/>
                </a:solidFill>
                <a:latin typeface="Arial" panose="020B0604020202020204" pitchFamily="34" charset="0"/>
                <a:cs typeface="Arial" panose="020B0604020202020204" pitchFamily="34" charset="0"/>
              </a:rPr>
              <a:t>* It is not mandatory to use CEST but HMRC have previously said that they will stand by the decision it gives provided the correct information was inputted. However ongoing case?</a:t>
            </a:r>
          </a:p>
        </p:txBody>
      </p:sp>
    </p:spTree>
    <p:extLst>
      <p:ext uri="{BB962C8B-B14F-4D97-AF65-F5344CB8AC3E}">
        <p14:creationId xmlns:p14="http://schemas.microsoft.com/office/powerpoint/2010/main" val="398690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535123"/>
            <a:ext cx="7588787" cy="3539430"/>
          </a:xfrm>
          <a:prstGeom prst="rect">
            <a:avLst/>
          </a:prstGeom>
        </p:spPr>
        <p:txBody>
          <a:bodyPr wrap="square">
            <a:spAutoFit/>
          </a:bodyPr>
          <a:lstStyle/>
          <a:p>
            <a:r>
              <a:rPr lang="en-US" sz="1600" b="1" dirty="0">
                <a:solidFill>
                  <a:srgbClr val="0E113E"/>
                </a:solidFill>
                <a:latin typeface="Arial" panose="020B0604020202020204" pitchFamily="34" charset="0"/>
                <a:cs typeface="Arial" panose="020B0604020202020204" pitchFamily="34" charset="0"/>
              </a:rPr>
              <a:t>Liability provisions: </a:t>
            </a:r>
          </a:p>
          <a:p>
            <a:endParaRPr lang="en-US" sz="1600" b="1"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E113E"/>
                </a:solidFill>
                <a:latin typeface="Arial" panose="020B0604020202020204" pitchFamily="34" charset="0"/>
                <a:cs typeface="Arial" panose="020B0604020202020204" pitchFamily="34" charset="0"/>
              </a:rPr>
              <a:t>When passing information down the supply chain</a:t>
            </a:r>
            <a:r>
              <a:rPr lang="en-US" sz="1600" dirty="0">
                <a:solidFill>
                  <a:srgbClr val="0E113E"/>
                </a:solidFill>
                <a:latin typeface="Arial" panose="020B0604020202020204" pitchFamily="34" charset="0"/>
                <a:cs typeface="Arial" panose="020B0604020202020204" pitchFamily="34" charset="0"/>
              </a:rPr>
              <a:t>, liability will move down the supply chain as each party fulfils its obligations. Liability will rest with a party that has failed to fulfil its obligations. </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E113E"/>
                </a:solidFill>
                <a:latin typeface="Arial" panose="020B0604020202020204" pitchFamily="34" charset="0"/>
                <a:cs typeface="Arial" panose="020B0604020202020204" pitchFamily="34" charset="0"/>
              </a:rPr>
              <a:t>Unpaid monies</a:t>
            </a:r>
            <a:r>
              <a:rPr lang="en-US" sz="1600" dirty="0">
                <a:solidFill>
                  <a:srgbClr val="0E113E"/>
                </a:solidFill>
                <a:latin typeface="Arial" panose="020B0604020202020204" pitchFamily="34" charset="0"/>
                <a:cs typeface="Arial" panose="020B0604020202020204" pitchFamily="34" charset="0"/>
              </a:rPr>
              <a:t> - if HMRC unable to collect e.g. because the liable party ceases to exist, then liability moves back to agency 1 in the chain, and ultimately the client becomes liable. </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NB – no personal liability or directors, office-holders or associates of fee-payers.</a:t>
            </a: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26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45300"/>
            <a:ext cx="7471164" cy="780340"/>
          </a:xfrm>
        </p:spPr>
        <p:txBody>
          <a:bodyPr>
            <a:normAutofit/>
          </a:bodyPr>
          <a:lstStyle/>
          <a:p>
            <a:r>
              <a:rPr lang="en-US" sz="2800" dirty="0"/>
              <a:t>CK Group</a:t>
            </a:r>
          </a:p>
        </p:txBody>
      </p:sp>
      <p:sp>
        <p:nvSpPr>
          <p:cNvPr id="4" name="Text Placeholder 2">
            <a:extLst>
              <a:ext uri="{FF2B5EF4-FFF2-40B4-BE49-F238E27FC236}">
                <a16:creationId xmlns:a16="http://schemas.microsoft.com/office/drawing/2014/main" id="{9FEFA45E-6809-44F4-8468-04280F4F8882}"/>
              </a:ext>
            </a:extLst>
          </p:cNvPr>
          <p:cNvSpPr txBox="1">
            <a:spLocks/>
          </p:cNvSpPr>
          <p:nvPr/>
        </p:nvSpPr>
        <p:spPr>
          <a:xfrm>
            <a:off x="518746" y="1932989"/>
            <a:ext cx="8229600" cy="4188883"/>
          </a:xfrm>
          <a:prstGeom prst="rect">
            <a:avLst/>
          </a:prstGeom>
        </p:spPr>
        <p:txBody>
          <a:bodyPr>
            <a:normAutofit/>
          </a:bodyPr>
          <a:lstStyle>
            <a:lvl1pPr marL="342900" indent="-342900" algn="l" defTabSz="457200" rtl="0" eaLnBrk="1" latinLnBrk="0" hangingPunct="1">
              <a:spcBef>
                <a:spcPts val="0"/>
              </a:spcBef>
              <a:spcAft>
                <a:spcPts val="700"/>
              </a:spcAft>
              <a:buClr>
                <a:srgbClr val="2F1C65"/>
              </a:buClr>
              <a:buFont typeface="Wingdings" charset="2"/>
              <a:buChar char="§"/>
              <a:defRPr sz="1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prstClr val="white"/>
                </a:solidFill>
              </a:rPr>
              <a:t>Specialist Pharmaceutical, Life Sciences and Chemical Recruitment Agency</a:t>
            </a:r>
          </a:p>
          <a:p>
            <a:pPr marL="0" indent="0">
              <a:buNone/>
            </a:pPr>
            <a:endParaRPr lang="en-US" sz="2000" dirty="0">
              <a:solidFill>
                <a:prstClr val="white"/>
              </a:solidFill>
            </a:endParaRPr>
          </a:p>
          <a:p>
            <a:pPr marL="0" indent="0">
              <a:buNone/>
            </a:pPr>
            <a:r>
              <a:rPr lang="en-US" sz="2000" dirty="0">
                <a:solidFill>
                  <a:prstClr val="white"/>
                </a:solidFill>
              </a:rPr>
              <a:t>Services include:</a:t>
            </a:r>
          </a:p>
          <a:p>
            <a:r>
              <a:rPr lang="en-US" sz="2000" dirty="0">
                <a:solidFill>
                  <a:prstClr val="white"/>
                </a:solidFill>
              </a:rPr>
              <a:t>Permanent recruitment</a:t>
            </a:r>
          </a:p>
          <a:p>
            <a:r>
              <a:rPr lang="en-US" sz="2000" dirty="0">
                <a:solidFill>
                  <a:prstClr val="white"/>
                </a:solidFill>
              </a:rPr>
              <a:t>Contract/outsource recruitment</a:t>
            </a:r>
          </a:p>
          <a:p>
            <a:r>
              <a:rPr lang="en-US" sz="2000" dirty="0">
                <a:solidFill>
                  <a:prstClr val="white"/>
                </a:solidFill>
              </a:rPr>
              <a:t>PAYE, PSC/Ltd company/Umbrella</a:t>
            </a:r>
          </a:p>
          <a:p>
            <a:r>
              <a:rPr lang="en-US" sz="2000" dirty="0">
                <a:solidFill>
                  <a:prstClr val="white"/>
                </a:solidFill>
              </a:rPr>
              <a:t>UK/Ireland/Switzerland/Belgium/Holland/US</a:t>
            </a:r>
            <a:endParaRPr lang="en-GB" sz="2000" dirty="0">
              <a:solidFill>
                <a:prstClr val="white"/>
              </a:solidFill>
            </a:endParaRPr>
          </a:p>
        </p:txBody>
      </p:sp>
    </p:spTree>
    <p:extLst>
      <p:ext uri="{BB962C8B-B14F-4D97-AF65-F5344CB8AC3E}">
        <p14:creationId xmlns:p14="http://schemas.microsoft.com/office/powerpoint/2010/main" val="54672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535123"/>
            <a:ext cx="7588787" cy="584775"/>
          </a:xfrm>
          <a:prstGeom prst="rect">
            <a:avLst/>
          </a:prstGeom>
        </p:spPr>
        <p:txBody>
          <a:bodyPr wrap="square">
            <a:spAutoFit/>
          </a:bodyPr>
          <a:lstStyle/>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E994EC6-D0FF-47A4-80C2-3C0B77F33590}"/>
              </a:ext>
            </a:extLst>
          </p:cNvPr>
          <p:cNvSpPr txBox="1">
            <a:spLocks/>
          </p:cNvSpPr>
          <p:nvPr/>
        </p:nvSpPr>
        <p:spPr>
          <a:xfrm>
            <a:off x="967798" y="1594694"/>
            <a:ext cx="7749886" cy="299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100" b="1" dirty="0">
                <a:solidFill>
                  <a:srgbClr val="0E113E"/>
                </a:solidFill>
                <a:latin typeface="Arial" panose="020B0604020202020204" pitchFamily="34" charset="0"/>
                <a:cs typeface="Arial" panose="020B0604020202020204" pitchFamily="34" charset="0"/>
              </a:rPr>
              <a:t>Diagram from </a:t>
            </a:r>
            <a:r>
              <a:rPr lang="en-GB" sz="1100" b="1" dirty="0">
                <a:solidFill>
                  <a:srgbClr val="0E113E"/>
                </a:solidFill>
                <a:latin typeface="Arial" panose="020B0604020202020204" pitchFamily="34" charset="0"/>
                <a:cs typeface="Arial" panose="020B0604020202020204" pitchFamily="34" charset="0"/>
                <a:hlinkClick r:id="rId4"/>
              </a:rPr>
              <a:t>Government’s Summary of Responses</a:t>
            </a:r>
            <a:endParaRPr lang="en-GB" sz="1100" dirty="0">
              <a:solidFill>
                <a:srgbClr val="0E113E"/>
              </a:solidFill>
              <a:latin typeface="Arial" panose="020B0604020202020204" pitchFamily="34" charset="0"/>
              <a:cs typeface="Arial" panose="020B0604020202020204" pitchFamily="34" charset="0"/>
            </a:endParaRPr>
          </a:p>
          <a:p>
            <a:pPr>
              <a:spcBef>
                <a:spcPts val="0"/>
              </a:spcBef>
            </a:pPr>
            <a:endParaRPr lang="en-GB" sz="1400" dirty="0">
              <a:solidFill>
                <a:srgbClr val="0E113E"/>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5"/>
          <a:srcRect l="28185" t="36636" r="28473" b="23656"/>
          <a:stretch/>
        </p:blipFill>
        <p:spPr bwMode="auto">
          <a:xfrm>
            <a:off x="967798" y="2119898"/>
            <a:ext cx="6835775" cy="3547477"/>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602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5580F0-F673-4898-8218-F3A21E48BA5C}"/>
              </a:ext>
            </a:extLst>
          </p:cNvPr>
          <p:cNvPicPr>
            <a:picLocks noChangeAspect="1"/>
          </p:cNvPicPr>
          <p:nvPr/>
        </p:nvPicPr>
        <p:blipFill rotWithShape="1">
          <a:blip r:embed="rId3"/>
          <a:srcRect l="-1871" r="67379"/>
          <a:stretch/>
        </p:blipFill>
        <p:spPr>
          <a:xfrm rot="10800000">
            <a:off x="7646" y="2596090"/>
            <a:ext cx="1260612" cy="3049798"/>
          </a:xfrm>
          <a:prstGeom prst="rect">
            <a:avLst/>
          </a:prstGeom>
        </p:spPr>
      </p:pic>
      <p:pic>
        <p:nvPicPr>
          <p:cNvPr id="8" name="Picture 7">
            <a:extLst>
              <a:ext uri="{FF2B5EF4-FFF2-40B4-BE49-F238E27FC236}">
                <a16:creationId xmlns:a16="http://schemas.microsoft.com/office/drawing/2014/main" id="{3F6C7A04-F3F9-48EF-B863-7E13C3E2892E}"/>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a:extLst>
              <a:ext uri="{FF2B5EF4-FFF2-40B4-BE49-F238E27FC236}">
                <a16:creationId xmlns:a16="http://schemas.microsoft.com/office/drawing/2014/main" id="{821636A0-B378-48B1-A181-48EC722C3F77}"/>
              </a:ext>
            </a:extLst>
          </p:cNvPr>
          <p:cNvSpPr>
            <a:spLocks noGrp="1"/>
          </p:cNvSpPr>
          <p:nvPr>
            <p:ph type="title"/>
          </p:nvPr>
        </p:nvSpPr>
        <p:spPr>
          <a:xfrm>
            <a:off x="969933" y="557019"/>
            <a:ext cx="4548365" cy="524751"/>
          </a:xfrm>
        </p:spPr>
        <p:txBody>
          <a:bodyPr anchor="t">
            <a:normAutofit fontScale="90000"/>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0E113E"/>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E994EC6-D0FF-47A4-80C2-3C0B77F33590}"/>
              </a:ext>
            </a:extLst>
          </p:cNvPr>
          <p:cNvSpPr txBox="1">
            <a:spLocks/>
          </p:cNvSpPr>
          <p:nvPr/>
        </p:nvSpPr>
        <p:spPr>
          <a:xfrm>
            <a:off x="856473" y="1638791"/>
            <a:ext cx="7550613" cy="32471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b="1" dirty="0">
                <a:solidFill>
                  <a:srgbClr val="0E113E"/>
                </a:solidFill>
                <a:latin typeface="Arial" panose="020B0604020202020204" pitchFamily="34" charset="0"/>
                <a:cs typeface="Arial" panose="020B0604020202020204" pitchFamily="34" charset="0"/>
              </a:rPr>
              <a:t>Client led disagreement process</a:t>
            </a:r>
          </a:p>
          <a:p>
            <a:pPr marL="0" indent="0">
              <a:spcBef>
                <a:spcPts val="0"/>
              </a:spcBef>
              <a:buFont typeface="Arial" panose="020B0604020202020204" pitchFamily="34" charset="0"/>
              <a:buNone/>
            </a:pPr>
            <a:endParaRPr lang="en-GB" sz="1400" b="1" dirty="0">
              <a:solidFill>
                <a:srgbClr val="0E113E"/>
              </a:solidFill>
              <a:latin typeface="Arial" panose="020B0604020202020204" pitchFamily="34" charset="0"/>
              <a:cs typeface="Arial" panose="020B0604020202020204" pitchFamily="34" charset="0"/>
            </a:endParaRPr>
          </a:p>
          <a:p>
            <a:pPr>
              <a:spcBef>
                <a:spcPts val="0"/>
              </a:spcBef>
            </a:pPr>
            <a:r>
              <a:rPr lang="en-GB" sz="1400" dirty="0">
                <a:solidFill>
                  <a:srgbClr val="0E113E"/>
                </a:solidFill>
                <a:latin typeface="Arial" panose="020B0604020202020204" pitchFamily="34" charset="0"/>
                <a:cs typeface="Arial" panose="020B0604020202020204" pitchFamily="34" charset="0"/>
              </a:rPr>
              <a:t>Amended Section 61T ITEPA – the worker or deemed employer can make representations to the client that its status decision is incorrect. </a:t>
            </a:r>
          </a:p>
          <a:p>
            <a:pPr>
              <a:spcBef>
                <a:spcPts val="0"/>
              </a:spcBef>
            </a:pPr>
            <a:endParaRPr lang="en-GB" sz="1400" dirty="0">
              <a:solidFill>
                <a:srgbClr val="0E113E"/>
              </a:solidFill>
              <a:latin typeface="Arial" panose="020B0604020202020204" pitchFamily="34" charset="0"/>
              <a:cs typeface="Arial" panose="020B0604020202020204" pitchFamily="34" charset="0"/>
            </a:endParaRPr>
          </a:p>
          <a:p>
            <a:pPr>
              <a:spcBef>
                <a:spcPts val="0"/>
              </a:spcBef>
            </a:pPr>
            <a:r>
              <a:rPr lang="en-GB" sz="1400" dirty="0">
                <a:solidFill>
                  <a:srgbClr val="0E113E"/>
                </a:solidFill>
                <a:latin typeface="Arial" panose="020B0604020202020204" pitchFamily="34" charset="0"/>
                <a:cs typeface="Arial" panose="020B0604020202020204" pitchFamily="34" charset="0"/>
              </a:rPr>
              <a:t>Client must respond to those representations within 45 days of receipt confirming that its status decision is correct or not. </a:t>
            </a:r>
          </a:p>
          <a:p>
            <a:pPr>
              <a:spcBef>
                <a:spcPts val="0"/>
              </a:spcBef>
            </a:pPr>
            <a:endParaRPr lang="en-GB" sz="14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r>
              <a:rPr lang="en-GB" dirty="0">
                <a:solidFill>
                  <a:srgbClr val="92D050"/>
                </a:solidFill>
              </a:rPr>
              <a:t>√</a:t>
            </a:r>
            <a:r>
              <a:rPr lang="en-GB" sz="1200" dirty="0"/>
              <a:t> </a:t>
            </a:r>
            <a:r>
              <a:rPr lang="en-GB" sz="1200" dirty="0">
                <a:solidFill>
                  <a:srgbClr val="0E113E"/>
                </a:solidFill>
                <a:latin typeface="Arial" panose="020B0604020202020204" pitchFamily="34" charset="0"/>
                <a:cs typeface="Arial" panose="020B0604020202020204" pitchFamily="34" charset="0"/>
              </a:rPr>
              <a:t> If correct, the client must give reasons for its decision.  </a:t>
            </a:r>
          </a:p>
          <a:p>
            <a:pPr marL="457200" lvl="1" indent="0">
              <a:spcBef>
                <a:spcPts val="0"/>
              </a:spcBef>
              <a:buNone/>
            </a:pPr>
            <a:endParaRPr lang="en-GB" sz="12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r>
              <a:rPr lang="en-GB" sz="2000" dirty="0">
                <a:solidFill>
                  <a:srgbClr val="FF0000"/>
                </a:solidFill>
                <a:latin typeface="Arial" panose="020B0604020202020204" pitchFamily="34" charset="0"/>
                <a:cs typeface="Arial" panose="020B0604020202020204" pitchFamily="34" charset="0"/>
              </a:rPr>
              <a:t>X </a:t>
            </a:r>
            <a:r>
              <a:rPr lang="en-GB" sz="1200" dirty="0">
                <a:solidFill>
                  <a:srgbClr val="0E113E"/>
                </a:solidFill>
                <a:latin typeface="Arial" panose="020B0604020202020204" pitchFamily="34" charset="0"/>
                <a:cs typeface="Arial" panose="020B0604020202020204" pitchFamily="34" charset="0"/>
              </a:rPr>
              <a:t>If the client changes its status decision, it must give a new status determination statement and confirm that previous statement is withdrawn. </a:t>
            </a:r>
          </a:p>
          <a:p>
            <a:pPr marL="457200" lvl="1" indent="0">
              <a:spcBef>
                <a:spcPts val="0"/>
              </a:spcBef>
              <a:buNone/>
            </a:pPr>
            <a:endParaRPr lang="en-GB" sz="1200" dirty="0">
              <a:solidFill>
                <a:srgbClr val="0E113E"/>
              </a:solidFill>
              <a:latin typeface="Arial" panose="020B0604020202020204" pitchFamily="34" charset="0"/>
              <a:cs typeface="Arial" panose="020B0604020202020204" pitchFamily="34" charset="0"/>
            </a:endParaRPr>
          </a:p>
          <a:p>
            <a:pPr lvl="1">
              <a:spcBef>
                <a:spcPts val="0"/>
              </a:spcBef>
            </a:pPr>
            <a:endParaRPr lang="en-GB" sz="12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r>
              <a:rPr lang="en-GB" sz="1200" dirty="0">
                <a:solidFill>
                  <a:srgbClr val="0E113E"/>
                </a:solidFill>
                <a:latin typeface="Arial" panose="020B0604020202020204" pitchFamily="34" charset="0"/>
                <a:cs typeface="Arial" panose="020B0604020202020204" pitchFamily="34" charset="0"/>
              </a:rPr>
              <a:t>	If the client fails to respond within 45 days it becomes the fee-payer. </a:t>
            </a:r>
          </a:p>
          <a:p>
            <a:pPr marL="457200" lvl="1" indent="0">
              <a:spcBef>
                <a:spcPts val="0"/>
              </a:spcBef>
              <a:buNone/>
            </a:pPr>
            <a:endParaRPr lang="en-GB" sz="12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endParaRPr lang="en-GB" sz="12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r>
              <a:rPr lang="en-GB" sz="1200" dirty="0">
                <a:solidFill>
                  <a:srgbClr val="0E113E"/>
                </a:solidFill>
                <a:latin typeface="Arial" panose="020B0604020202020204" pitchFamily="34" charset="0"/>
                <a:cs typeface="Arial" panose="020B0604020202020204" pitchFamily="34" charset="0"/>
              </a:rPr>
              <a:t>But no independent appeals process if there is still disagreement.  </a:t>
            </a:r>
          </a:p>
          <a:p>
            <a:pPr marL="457200" lvl="1" indent="0">
              <a:spcBef>
                <a:spcPts val="0"/>
              </a:spcBef>
              <a:buNone/>
            </a:pPr>
            <a:endParaRPr lang="en-GB" sz="1200" dirty="0">
              <a:solidFill>
                <a:srgbClr val="0E113E"/>
              </a:solidFill>
              <a:latin typeface="Arial" panose="020B0604020202020204" pitchFamily="34" charset="0"/>
              <a:cs typeface="Arial" panose="020B0604020202020204" pitchFamily="34" charset="0"/>
            </a:endParaRPr>
          </a:p>
          <a:p>
            <a:pPr marL="457200" lvl="1" indent="0">
              <a:spcBef>
                <a:spcPts val="0"/>
              </a:spcBef>
              <a:buNone/>
            </a:pPr>
            <a:r>
              <a:rPr lang="en-GB" sz="1200" b="1" dirty="0">
                <a:solidFill>
                  <a:srgbClr val="0E113E"/>
                </a:solidFill>
                <a:latin typeface="Arial" panose="020B0604020202020204" pitchFamily="34" charset="0"/>
                <a:cs typeface="Arial" panose="020B0604020202020204" pitchFamily="34" charset="0"/>
              </a:rPr>
              <a:t>NB – agencies should </a:t>
            </a:r>
            <a:r>
              <a:rPr lang="en-GB" sz="1200" b="1" u="sng" dirty="0">
                <a:solidFill>
                  <a:srgbClr val="0E113E"/>
                </a:solidFill>
                <a:latin typeface="Arial" panose="020B0604020202020204" pitchFamily="34" charset="0"/>
                <a:cs typeface="Arial" panose="020B0604020202020204" pitchFamily="34" charset="0"/>
              </a:rPr>
              <a:t>not</a:t>
            </a:r>
            <a:r>
              <a:rPr lang="en-GB" sz="1200" b="1" dirty="0">
                <a:solidFill>
                  <a:srgbClr val="0E113E"/>
                </a:solidFill>
                <a:latin typeface="Arial" panose="020B0604020202020204" pitchFamily="34" charset="0"/>
                <a:cs typeface="Arial" panose="020B0604020202020204" pitchFamily="34" charset="0"/>
              </a:rPr>
              <a:t> substitute their own (or their contractors’ assessments) for those given by clients.</a:t>
            </a:r>
          </a:p>
          <a:p>
            <a:pPr>
              <a:spcBef>
                <a:spcPts val="0"/>
              </a:spcBef>
            </a:pPr>
            <a:endParaRPr lang="en-GB" sz="1400" dirty="0">
              <a:solidFill>
                <a:srgbClr val="0E113E"/>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259" y="4237193"/>
            <a:ext cx="540057" cy="540057"/>
          </a:xfrm>
          <a:prstGeom prst="rect">
            <a:avLst/>
          </a:prstGeom>
        </p:spPr>
      </p:pic>
    </p:spTree>
    <p:extLst>
      <p:ext uri="{BB962C8B-B14F-4D97-AF65-F5344CB8AC3E}">
        <p14:creationId xmlns:p14="http://schemas.microsoft.com/office/powerpoint/2010/main" val="142753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535123"/>
            <a:ext cx="7588787" cy="4524315"/>
          </a:xfrm>
          <a:prstGeom prst="rect">
            <a:avLst/>
          </a:prstGeom>
        </p:spPr>
        <p:txBody>
          <a:bodyPr wrap="square">
            <a:spAutoFit/>
          </a:bodyPr>
          <a:lstStyle/>
          <a:p>
            <a:r>
              <a:rPr lang="en-US" sz="1600" dirty="0" err="1">
                <a:solidFill>
                  <a:srgbClr val="0E113E"/>
                </a:solidFill>
                <a:latin typeface="Arial" panose="020B0604020202020204" pitchFamily="34" charset="0"/>
                <a:cs typeface="Arial" panose="020B0604020202020204" pitchFamily="34" charset="0"/>
              </a:rPr>
              <a:t>Misc</a:t>
            </a:r>
            <a:r>
              <a:rPr lang="en-US" sz="1600" dirty="0">
                <a:solidFill>
                  <a:srgbClr val="0E113E"/>
                </a:solidFill>
                <a:latin typeface="Arial" panose="020B0604020202020204" pitchFamily="34" charset="0"/>
                <a:cs typeface="Arial" panose="020B0604020202020204" pitchFamily="34" charset="0"/>
              </a:rPr>
              <a:t> (not stated in the legislation)</a:t>
            </a:r>
          </a:p>
          <a:p>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The feepayer will not be required to make deductions for student loans or pensions.</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Double taxation – the PSC will be able to off-set the deemed payment against the remuneration from the PSC which would attract tax liabilities (for PSC/ off-payroll worker to manage).</a:t>
            </a:r>
          </a:p>
          <a:p>
            <a:pPr marL="285750" indent="-285750">
              <a:buFont typeface="Arial" panose="020B0604020202020204" pitchFamily="34" charset="0"/>
              <a:buChar char="•"/>
            </a:pPr>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Apprenticeship levy – remember, as payroll increases so does the apprenticeship levy bill. See </a:t>
            </a:r>
            <a:r>
              <a:rPr lang="en-US" sz="1600" dirty="0">
                <a:solidFill>
                  <a:srgbClr val="0E113E"/>
                </a:solidFill>
                <a:latin typeface="Arial" panose="020B0604020202020204" pitchFamily="34" charset="0"/>
                <a:cs typeface="Arial" panose="020B0604020202020204" pitchFamily="34" charset="0"/>
                <a:hlinkClick r:id="rId4"/>
              </a:rPr>
              <a:t>REC campaign for reform of the apprenticeship levy</a:t>
            </a:r>
            <a:r>
              <a:rPr lang="en-US" sz="1600" dirty="0">
                <a:solidFill>
                  <a:srgbClr val="0E113E"/>
                </a:solidFill>
                <a:latin typeface="Arial" panose="020B0604020202020204" pitchFamily="34" charset="0"/>
                <a:cs typeface="Arial" panose="020B0604020202020204" pitchFamily="34" charset="0"/>
              </a:rPr>
              <a:t>.</a:t>
            </a:r>
          </a:p>
          <a:p>
            <a:endParaRPr lang="en-US"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E113E"/>
                </a:solidFill>
                <a:latin typeface="Arial" panose="020B0604020202020204" pitchFamily="34" charset="0"/>
                <a:cs typeface="Arial" panose="020B0604020202020204" pitchFamily="34" charset="0"/>
              </a:rPr>
              <a:t>What about employment status and AWR? </a:t>
            </a: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0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8" y="1535123"/>
            <a:ext cx="7588787" cy="5386090"/>
          </a:xfrm>
          <a:prstGeom prst="rect">
            <a:avLst/>
          </a:prstGeom>
        </p:spPr>
        <p:txBody>
          <a:bodyPr wrap="square">
            <a:spAutoFit/>
          </a:bodyPr>
          <a:lstStyle/>
          <a:p>
            <a:r>
              <a:rPr lang="en-US" sz="1200" b="1" dirty="0">
                <a:solidFill>
                  <a:srgbClr val="0E113E"/>
                </a:solidFill>
                <a:latin typeface="Arial" panose="020B0604020202020204" pitchFamily="34" charset="0"/>
                <a:cs typeface="Arial" panose="020B0604020202020204" pitchFamily="34" charset="0"/>
              </a:rPr>
              <a:t>Steps to take: </a:t>
            </a:r>
          </a:p>
          <a:p>
            <a:endParaRPr lang="en-US" sz="1200" dirty="0">
              <a:solidFill>
                <a:srgbClr val="0E113E"/>
              </a:solidFill>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Clients to assess whether they will be affected by or exempt from the off-payroll rules, because they are a small company (or not) and record this assessment. If exempt, tell their agencies, explaining why.  Monitor this periodically.</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Clients to assess who amongst their contractor population might be affected by these changes and why.  REC recommends that clients assess all roles filled by contractors, and not just those it identifies are filled on a given day by contractors working through their own personal services companies. </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Identify who within their organisation can make IR35 status decisions and ensure that those individuals understand how to assess status and have the appropriate tools to do so.  If there isn’t an internal person to do IR35 status decisions, then engage a well-established external reviewer.  </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Put processes in place to pass down the status decision and the reasons for that decision. </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Work with agencies who will have their own processes to implement. </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Agree with agencies how the increased employer costs will be met – agencies will not be able to simply absorb these costs and pay contractors the same rates.  </a:t>
            </a:r>
          </a:p>
          <a:p>
            <a:pPr marL="342900" lvl="0" indent="-342900">
              <a:buFont typeface="+mj-lt"/>
              <a:buAutoNum type="arabicPeriod"/>
            </a:pPr>
            <a:endParaRPr lang="en-GB" sz="1200" dirty="0">
              <a:latin typeface="Arial" panose="020B0604020202020204" pitchFamily="34" charset="0"/>
              <a:cs typeface="Arial" panose="020B0604020202020204" pitchFamily="34" charset="0"/>
            </a:endParaRPr>
          </a:p>
          <a:p>
            <a:pPr marL="342900" lvl="0" indent="-342900">
              <a:buFont typeface="+mj-lt"/>
              <a:buAutoNum type="arabicPeriod"/>
            </a:pPr>
            <a:r>
              <a:rPr lang="en-GB" sz="1200" dirty="0">
                <a:latin typeface="Arial" panose="020B0604020202020204" pitchFamily="34" charset="0"/>
                <a:cs typeface="Arial" panose="020B0604020202020204" pitchFamily="34" charset="0"/>
              </a:rPr>
              <a:t>Do not expect agencies to give unreasonable indemnities. They may not be able to insure against them. </a:t>
            </a: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97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2" name="Title 1"/>
          <p:cNvSpPr>
            <a:spLocks noGrp="1"/>
          </p:cNvSpPr>
          <p:nvPr>
            <p:ph type="title"/>
          </p:nvPr>
        </p:nvSpPr>
        <p:spPr>
          <a:xfrm>
            <a:off x="967798" y="575419"/>
            <a:ext cx="4993055" cy="384283"/>
          </a:xfrm>
        </p:spPr>
        <p:txBody>
          <a:bodyPr anchor="t">
            <a:noAutofit/>
          </a:bodyPr>
          <a:lstStyle/>
          <a:p>
            <a:r>
              <a:rPr lang="en-US" sz="2400" b="1" dirty="0">
                <a:solidFill>
                  <a:srgbClr val="17A4AC"/>
                </a:solidFill>
                <a:latin typeface="Arial" panose="020B0604020202020204" pitchFamily="34" charset="0"/>
                <a:cs typeface="Arial" panose="020B0604020202020204" pitchFamily="34" charset="0"/>
              </a:rPr>
              <a:t>Extension of the off-payroll rules to the private sector</a:t>
            </a:r>
            <a:endParaRPr lang="en-GB" sz="2400" b="1" dirty="0">
              <a:solidFill>
                <a:srgbClr val="17A4AC"/>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7749E6-4D99-4C47-A03F-DC39CC450761}"/>
              </a:ext>
            </a:extLst>
          </p:cNvPr>
          <p:cNvSpPr/>
          <p:nvPr/>
        </p:nvSpPr>
        <p:spPr>
          <a:xfrm>
            <a:off x="967799" y="1535123"/>
            <a:ext cx="7409286" cy="5201424"/>
          </a:xfrm>
          <a:prstGeom prst="rect">
            <a:avLst/>
          </a:prstGeom>
        </p:spPr>
        <p:txBody>
          <a:bodyPr wrap="square">
            <a:spAutoFit/>
          </a:bodyPr>
          <a:lstStyle/>
          <a:p>
            <a:endParaRPr lang="en-GB" sz="1200" b="1" dirty="0">
              <a:solidFill>
                <a:srgbClr val="0E113E"/>
              </a:solidFill>
              <a:latin typeface="Arial" panose="020B0604020202020204" pitchFamily="34" charset="0"/>
              <a:cs typeface="Arial" panose="020B0604020202020204" pitchFamily="34" charset="0"/>
            </a:endParaRPr>
          </a:p>
          <a:p>
            <a:endParaRPr lang="en-GB" sz="1200" b="1" dirty="0"/>
          </a:p>
          <a:p>
            <a:endParaRPr lang="en-GB" sz="1200" b="1" dirty="0"/>
          </a:p>
          <a:p>
            <a:r>
              <a:rPr lang="en-GB" sz="2000" b="1" dirty="0">
                <a:solidFill>
                  <a:srgbClr val="002060"/>
                </a:solidFill>
              </a:rPr>
              <a:t>The REC is all about brilliant recruitment, which drives our economy and delivers opportunity to millions. As the voice of the recruitment industry, we champion high standards, speak up for great recruiters, and help them grow. Recruitment is a powerful tool for companies and candidates to build better futures for themselves and a strong economy for the UK. </a:t>
            </a:r>
          </a:p>
          <a:p>
            <a:endParaRPr lang="en-GB" sz="2000" dirty="0">
              <a:solidFill>
                <a:srgbClr val="002060"/>
              </a:solidFill>
            </a:endParaRPr>
          </a:p>
          <a:p>
            <a:r>
              <a:rPr lang="en-GB" sz="2000" b="1" dirty="0">
                <a:solidFill>
                  <a:srgbClr val="002060"/>
                </a:solidFill>
              </a:rPr>
              <a:t>Find out more about the Recruitment &amp; Employment Confederation at </a:t>
            </a:r>
            <a:r>
              <a:rPr lang="en-GB" sz="2000" b="1" dirty="0">
                <a:solidFill>
                  <a:srgbClr val="002060"/>
                </a:solidFill>
                <a:hlinkClick r:id="rId4"/>
              </a:rPr>
              <a:t>www.rec.uk.com</a:t>
            </a:r>
            <a:r>
              <a:rPr lang="en-GB" sz="2000" b="1" dirty="0">
                <a:solidFill>
                  <a:srgbClr val="002060"/>
                </a:solidFill>
              </a:rPr>
              <a:t> .</a:t>
            </a:r>
          </a:p>
          <a:p>
            <a:endParaRPr lang="en-GB" sz="1200" dirty="0"/>
          </a:p>
          <a:p>
            <a:endParaRPr lang="en-GB" sz="1200" dirty="0">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a:p>
            <a:endParaRPr lang="en-US" sz="1600" dirty="0">
              <a:solidFill>
                <a:srgbClr val="0E1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01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8" y="531935"/>
            <a:ext cx="1807918" cy="1374615"/>
          </a:xfrm>
          <a:prstGeom prst="rect">
            <a:avLst/>
          </a:prstGeom>
        </p:spPr>
      </p:pic>
      <p:sp>
        <p:nvSpPr>
          <p:cNvPr id="5" name="Title 1"/>
          <p:cNvSpPr>
            <a:spLocks noGrp="1"/>
          </p:cNvSpPr>
          <p:nvPr>
            <p:ph type="ctrTitle"/>
          </p:nvPr>
        </p:nvSpPr>
        <p:spPr>
          <a:xfrm>
            <a:off x="760616" y="2441197"/>
            <a:ext cx="7772400" cy="4236440"/>
          </a:xfrm>
        </p:spPr>
        <p:txBody>
          <a:bodyPr>
            <a:noAutofit/>
          </a:bodyPr>
          <a:lstStyle/>
          <a:p>
            <a:pPr marL="0" indent="0" algn="l"/>
            <a:r>
              <a:rPr lang="en-GB" sz="3200" dirty="0">
                <a:solidFill>
                  <a:srgbClr val="1B75BC"/>
                </a:solidFill>
                <a:latin typeface="VerbCond Regular" panose="02000500030000020004" pitchFamily="50" charset="0"/>
              </a:rPr>
              <a:t>Preparing For IR35 ?</a:t>
            </a:r>
            <a:br>
              <a:rPr lang="en-GB" sz="3200" dirty="0">
                <a:solidFill>
                  <a:srgbClr val="1B75BC"/>
                </a:solidFill>
                <a:latin typeface="VerbCond Regular" panose="02000500030000020004" pitchFamily="50" charset="0"/>
              </a:rPr>
            </a:br>
            <a:br>
              <a:rPr lang="en-GB" sz="3200" dirty="0">
                <a:latin typeface="VerbCond Regular" panose="02000500030000020004" pitchFamily="50" charset="0"/>
              </a:rPr>
            </a:br>
            <a:r>
              <a:rPr lang="en-GB" sz="3200" dirty="0">
                <a:solidFill>
                  <a:srgbClr val="1B75BC"/>
                </a:solidFill>
                <a:latin typeface="VerbCond Regular" panose="02000500030000020004" pitchFamily="50" charset="0"/>
              </a:rPr>
              <a:t>Chris Humphreys</a:t>
            </a:r>
            <a:br>
              <a:rPr lang="en-GB" sz="3200" dirty="0">
                <a:solidFill>
                  <a:srgbClr val="1B75BC"/>
                </a:solidFill>
                <a:latin typeface="VerbCond Regular" panose="02000500030000020004" pitchFamily="50" charset="0"/>
              </a:rPr>
            </a:br>
            <a:r>
              <a:rPr lang="en-GB" sz="3200" dirty="0">
                <a:solidFill>
                  <a:srgbClr val="1B75BC"/>
                </a:solidFill>
                <a:latin typeface="VerbCond Regular" panose="02000500030000020004" pitchFamily="50" charset="0"/>
              </a:rPr>
              <a:t>Partner</a:t>
            </a:r>
            <a:br>
              <a:rPr lang="en-GB" sz="3200" dirty="0">
                <a:solidFill>
                  <a:srgbClr val="1B75BC"/>
                </a:solidFill>
                <a:latin typeface="VerbCond Regular" panose="02000500030000020004" pitchFamily="50" charset="0"/>
              </a:rPr>
            </a:br>
            <a:r>
              <a:rPr lang="en-GB" sz="3200" dirty="0">
                <a:solidFill>
                  <a:srgbClr val="1B75BC"/>
                </a:solidFill>
                <a:latin typeface="VerbCond Regular" panose="02000500030000020004" pitchFamily="50" charset="0"/>
              </a:rPr>
              <a:t>BHP, Chartered Accountants</a:t>
            </a:r>
            <a:br>
              <a:rPr lang="en-GB" sz="3200" dirty="0"/>
            </a:br>
            <a:endParaRPr lang="en-GB" sz="3200" dirty="0"/>
          </a:p>
        </p:txBody>
      </p:sp>
    </p:spTree>
    <p:extLst>
      <p:ext uri="{BB962C8B-B14F-4D97-AF65-F5344CB8AC3E}">
        <p14:creationId xmlns:p14="http://schemas.microsoft.com/office/powerpoint/2010/main" val="314759058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The numbers !</a:t>
            </a:r>
          </a:p>
          <a:p>
            <a:r>
              <a:rPr lang="en-GB" dirty="0"/>
              <a:t>Only 1 in 10 caught by the off payroll rules are paying tax correctly.</a:t>
            </a:r>
          </a:p>
          <a:p>
            <a:r>
              <a:rPr lang="en-GB" dirty="0"/>
              <a:t>Somebody with an income of £50,000 who works through their own company will contribute £6,000 more (of which £5,000 is employers NI)</a:t>
            </a:r>
          </a:p>
          <a:p>
            <a:r>
              <a:rPr lang="en-GB" dirty="0"/>
              <a:t>£3bn for essential public services including the NHS</a:t>
            </a:r>
          </a:p>
          <a:p>
            <a:r>
              <a:rPr lang="en-GB" dirty="0"/>
              <a:t>Estimated £550m per annum as a result of increased compliance in the Public Sector</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5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Back to the Numbers…</a:t>
            </a:r>
          </a:p>
          <a:p>
            <a:r>
              <a:rPr lang="en-GB" dirty="0"/>
              <a:t>Daily rate £100.</a:t>
            </a:r>
          </a:p>
          <a:p>
            <a:r>
              <a:rPr lang="en-GB" dirty="0"/>
              <a:t>37.5 hours per week for 44 weeks</a:t>
            </a:r>
          </a:p>
          <a:p>
            <a:r>
              <a:rPr lang="en-GB" dirty="0"/>
              <a:t>Total contracting fees £22,000</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56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Current net monthly income £1,581</a:t>
            </a:r>
          </a:p>
          <a:p>
            <a:r>
              <a:rPr lang="en-GB" dirty="0"/>
              <a:t>Inside IR35 revised net monthly income £1,541</a:t>
            </a:r>
          </a:p>
          <a:p>
            <a:r>
              <a:rPr lang="en-GB" dirty="0"/>
              <a:t>Therefore need to increase daily rate by 3% to £103 to be no worse off.</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8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Feepayers costs increase by</a:t>
            </a:r>
          </a:p>
          <a:p>
            <a:pPr lvl="1"/>
            <a:r>
              <a:rPr lang="en-GB" dirty="0"/>
              <a:t>Employers NI at 13.8% = £153 per month</a:t>
            </a:r>
          </a:p>
          <a:p>
            <a:pPr lvl="1"/>
            <a:r>
              <a:rPr lang="en-GB" dirty="0"/>
              <a:t>Apprenticeship Levy at 0.5% = £9.17</a:t>
            </a:r>
          </a:p>
          <a:p>
            <a:r>
              <a:rPr lang="en-GB" dirty="0"/>
              <a:t>Total annual increase £1,954</a:t>
            </a:r>
          </a:p>
          <a:p>
            <a:r>
              <a:rPr lang="en-GB" dirty="0"/>
              <a:t>8.89% increase</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45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096610-0E84-4AA7-8EA2-20DCBC43F61E}"/>
              </a:ext>
            </a:extLst>
          </p:cNvPr>
          <p:cNvSpPr txBox="1">
            <a:spLocks/>
          </p:cNvSpPr>
          <p:nvPr/>
        </p:nvSpPr>
        <p:spPr>
          <a:xfrm>
            <a:off x="659424" y="2422121"/>
            <a:ext cx="8229600" cy="2742435"/>
          </a:xfrm>
          <a:prstGeom prst="rect">
            <a:avLst/>
          </a:prstGeom>
        </p:spPr>
        <p:txBody>
          <a:bodyPr>
            <a:normAutofit/>
          </a:bodyPr>
          <a:lstStyle>
            <a:lvl1pPr marL="342900" indent="-342900" algn="l" defTabSz="457200" rtl="0" eaLnBrk="1" latinLnBrk="0" hangingPunct="1">
              <a:spcBef>
                <a:spcPts val="0"/>
              </a:spcBef>
              <a:spcAft>
                <a:spcPts val="700"/>
              </a:spcAft>
              <a:buClr>
                <a:srgbClr val="2F1C65"/>
              </a:buClr>
              <a:buFont typeface="Wingdings" charset="2"/>
              <a:buChar char="§"/>
              <a:defRPr sz="1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prstClr val="white"/>
                </a:solidFill>
              </a:rPr>
              <a:t>AWR</a:t>
            </a:r>
          </a:p>
          <a:p>
            <a:r>
              <a:rPr lang="en-US" sz="2800" dirty="0">
                <a:solidFill>
                  <a:prstClr val="white"/>
                </a:solidFill>
              </a:rPr>
              <a:t>GDPR</a:t>
            </a:r>
          </a:p>
          <a:p>
            <a:r>
              <a:rPr lang="en-US" sz="2800" dirty="0">
                <a:solidFill>
                  <a:prstClr val="white"/>
                </a:solidFill>
              </a:rPr>
              <a:t>Brexit</a:t>
            </a:r>
          </a:p>
          <a:p>
            <a:r>
              <a:rPr lang="en-US" sz="2800" dirty="0">
                <a:solidFill>
                  <a:prstClr val="white"/>
                </a:solidFill>
              </a:rPr>
              <a:t>IR35</a:t>
            </a:r>
          </a:p>
        </p:txBody>
      </p:sp>
      <p:sp>
        <p:nvSpPr>
          <p:cNvPr id="5" name="Rectangle 4">
            <a:extLst>
              <a:ext uri="{FF2B5EF4-FFF2-40B4-BE49-F238E27FC236}">
                <a16:creationId xmlns:a16="http://schemas.microsoft.com/office/drawing/2014/main" id="{8F3D0EB4-8F69-4CDA-B34A-5B40F7A108B9}"/>
              </a:ext>
            </a:extLst>
          </p:cNvPr>
          <p:cNvSpPr/>
          <p:nvPr/>
        </p:nvSpPr>
        <p:spPr>
          <a:xfrm>
            <a:off x="659424" y="1089293"/>
            <a:ext cx="3669594" cy="584775"/>
          </a:xfrm>
          <a:prstGeom prst="rect">
            <a:avLst/>
          </a:prstGeom>
        </p:spPr>
        <p:txBody>
          <a:bodyPr wrap="none">
            <a:spAutoFit/>
          </a:bodyPr>
          <a:lstStyle/>
          <a:p>
            <a:r>
              <a:rPr lang="en-US" sz="3200" dirty="0">
                <a:solidFill>
                  <a:prstClr val="white"/>
                </a:solidFill>
                <a:latin typeface="Arial" panose="020B0604020202020204" pitchFamily="34" charset="0"/>
                <a:cs typeface="Arial" panose="020B0604020202020204" pitchFamily="34" charset="0"/>
              </a:rPr>
              <a:t>Continual Changes</a:t>
            </a:r>
            <a:endParaRPr lang="en-GB"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2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If feepayer keeps their cost the same by reducing the contract rate then:</a:t>
            </a:r>
          </a:p>
          <a:p>
            <a:pPr lvl="1"/>
            <a:r>
              <a:rPr lang="en-GB" dirty="0"/>
              <a:t>Effective reduction in rate to £92 per day.</a:t>
            </a:r>
          </a:p>
          <a:p>
            <a:pPr lvl="1"/>
            <a:r>
              <a:rPr lang="en-GB" dirty="0"/>
              <a:t>Net monthly income will reduce to £1,444.</a:t>
            </a:r>
          </a:p>
          <a:p>
            <a:pPr lvl="1"/>
            <a:r>
              <a:rPr lang="en-GB" dirty="0"/>
              <a:t>Daily rate needs to increase to £112 to be no worse off.</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78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Profile !</a:t>
            </a:r>
          </a:p>
          <a:p>
            <a:endParaRPr lang="en-GB" dirty="0"/>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picture containing bird, flower&#10;&#10;Description automatically generated">
            <a:extLst>
              <a:ext uri="{FF2B5EF4-FFF2-40B4-BE49-F238E27FC236}">
                <a16:creationId xmlns:a16="http://schemas.microsoft.com/office/drawing/2014/main" id="{9A86BE2F-4A3D-4603-8600-352196E34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2362200"/>
            <a:ext cx="6438900" cy="3680460"/>
          </a:xfrm>
          <a:prstGeom prst="rect">
            <a:avLst/>
          </a:prstGeom>
        </p:spPr>
      </p:pic>
    </p:spTree>
    <p:extLst>
      <p:ext uri="{BB962C8B-B14F-4D97-AF65-F5344CB8AC3E}">
        <p14:creationId xmlns:p14="http://schemas.microsoft.com/office/powerpoint/2010/main" val="82907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Profile !</a:t>
            </a:r>
          </a:p>
          <a:p>
            <a:endParaRPr lang="en-GB" dirty="0"/>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A person smiling for the camera&#10;&#10;Description automatically generated">
            <a:extLst>
              <a:ext uri="{FF2B5EF4-FFF2-40B4-BE49-F238E27FC236}">
                <a16:creationId xmlns:a16="http://schemas.microsoft.com/office/drawing/2014/main" id="{F9A6F3FE-D609-460E-B29B-F627F4A6B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2354580"/>
            <a:ext cx="6286500" cy="3368040"/>
          </a:xfrm>
          <a:prstGeom prst="rect">
            <a:avLst/>
          </a:prstGeom>
        </p:spPr>
      </p:pic>
    </p:spTree>
    <p:extLst>
      <p:ext uri="{BB962C8B-B14F-4D97-AF65-F5344CB8AC3E}">
        <p14:creationId xmlns:p14="http://schemas.microsoft.com/office/powerpoint/2010/main" val="388057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Free the BBC Three !</a:t>
            </a:r>
          </a:p>
          <a:p>
            <a:r>
              <a:rPr lang="en-GB" dirty="0"/>
              <a:t>Joanna Gosling, David </a:t>
            </a:r>
            <a:r>
              <a:rPr lang="en-GB" dirty="0" err="1"/>
              <a:t>Eades</a:t>
            </a:r>
            <a:r>
              <a:rPr lang="en-GB" dirty="0"/>
              <a:t> and Tim Wilcox</a:t>
            </a:r>
          </a:p>
          <a:p>
            <a:r>
              <a:rPr lang="en-GB" dirty="0"/>
              <a:t>Split decision by FTT</a:t>
            </a:r>
          </a:p>
          <a:p>
            <a:r>
              <a:rPr lang="en-GB" dirty="0"/>
              <a:t>Forced by BBC into working as contractors, through Personal Service Companies.</a:t>
            </a: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A group of people in a cage&#10;&#10;Description automatically generated">
            <a:extLst>
              <a:ext uri="{FF2B5EF4-FFF2-40B4-BE49-F238E27FC236}">
                <a16:creationId xmlns:a16="http://schemas.microsoft.com/office/drawing/2014/main" id="{5B0984B5-5CDE-4BD8-8E7D-E02BA5273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 y="4183379"/>
            <a:ext cx="8214360" cy="1792605"/>
          </a:xfrm>
          <a:prstGeom prst="rect">
            <a:avLst/>
          </a:prstGeom>
        </p:spPr>
      </p:pic>
    </p:spTree>
    <p:extLst>
      <p:ext uri="{BB962C8B-B14F-4D97-AF65-F5344CB8AC3E}">
        <p14:creationId xmlns:p14="http://schemas.microsoft.com/office/powerpoint/2010/main" val="1575430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Why Does it Matter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Not your average IR35 case but….</a:t>
            </a:r>
          </a:p>
          <a:p>
            <a:r>
              <a:rPr lang="en-GB" dirty="0"/>
              <a:t>Sufficient mutuality of obligation – referred to as being an irreducible minimum in IR35 case law.</a:t>
            </a:r>
          </a:p>
          <a:p>
            <a:r>
              <a:rPr lang="en-GB" dirty="0"/>
              <a:t>Ultimate Control – presenter could only work for the BBC.</a:t>
            </a:r>
          </a:p>
          <a:p>
            <a:r>
              <a:rPr lang="en-GB" dirty="0"/>
              <a:t>Obliged to provide services personally.</a:t>
            </a: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4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What may change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Blanket reclassifications.</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Image result for barclays reclassifications ir35">
            <a:extLst>
              <a:ext uri="{FF2B5EF4-FFF2-40B4-BE49-F238E27FC236}">
                <a16:creationId xmlns:a16="http://schemas.microsoft.com/office/drawing/2014/main" id="{D4608818-5A86-4E0D-B0BC-5DC6DE814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1" y="2557463"/>
            <a:ext cx="3550919"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AC3A3FA4-6C54-49DA-B80F-01895F8F3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31" y="3794760"/>
            <a:ext cx="3867149" cy="2125980"/>
          </a:xfrm>
          <a:prstGeom prst="rect">
            <a:avLst/>
          </a:prstGeom>
        </p:spPr>
      </p:pic>
    </p:spTree>
    <p:extLst>
      <p:ext uri="{BB962C8B-B14F-4D97-AF65-F5344CB8AC3E}">
        <p14:creationId xmlns:p14="http://schemas.microsoft.com/office/powerpoint/2010/main" val="392323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What hasn’t changed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The tests !</a:t>
            </a:r>
          </a:p>
          <a:p>
            <a:r>
              <a:rPr lang="en-GB" dirty="0"/>
              <a:t>IR35 rules have been in place since 2000.</a:t>
            </a:r>
          </a:p>
          <a:p>
            <a:r>
              <a:rPr lang="en-GB" dirty="0"/>
              <a:t>HMRC concern is how these are being applied particularly in relation to Personal Service Companies.</a:t>
            </a:r>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32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What hasn’t changed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normAutofit fontScale="55000" lnSpcReduction="20000"/>
          </a:bodyPr>
          <a:lstStyle/>
          <a:p>
            <a:r>
              <a:rPr lang="en-GB" sz="2900" dirty="0"/>
              <a:t>Control: Is the worker free to work as they wish? For example, are they required to work from a certain location or at certain times of the day at the request of the client?</a:t>
            </a:r>
          </a:p>
          <a:p>
            <a:r>
              <a:rPr lang="en-GB" sz="2900" dirty="0"/>
              <a:t>Financial risk: Is there a personal financial risk incurred as a result of the performance of work duties? Employees rarely risk financial loss by being employed, whereas if a worker buys assets such as PC's, laptops, servers, printers, office equipment or a client fails to pay, a contractor or freelancer will most definitely experience financial loss.</a:t>
            </a:r>
          </a:p>
          <a:p>
            <a:r>
              <a:rPr lang="en-GB" sz="2900" dirty="0"/>
              <a:t>Substitution: Is there a clause in the contract around using somebody else to perform the task given to the worker? Is someone else allowed to step in and cover the job?</a:t>
            </a:r>
          </a:p>
          <a:p>
            <a:r>
              <a:rPr lang="en-GB" sz="2900" dirty="0"/>
              <a:t>Provision of equipment: Will the worker be using their own equipment? Sometimes this can be difficult with organisations stipulating that company-owned equipment must be used at all times. Allowances can be made where security measures prohibit the use of someone using their own laptop for example.</a:t>
            </a:r>
          </a:p>
          <a:p>
            <a:r>
              <a:rPr lang="en-GB" sz="2900" dirty="0"/>
              <a:t>The right of dismissal: Does the worker have a fixed notice period? HMRC will argue that this is like an employee, therefore there should be a provision in the contract for immediate termination should the client choose to do so.</a:t>
            </a:r>
          </a:p>
          <a:p>
            <a:r>
              <a:rPr lang="en-GB" sz="2900" dirty="0"/>
              <a:t>Employee benefits: In simple terms, receiving holiday pay, sick pay, pension contributions and training courses are all no-go areas. These benefits should only apply to employees of the company – not contractors or freelancers</a:t>
            </a:r>
          </a:p>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708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Updated Check Employer Status Test will be available in the New Year.</a:t>
            </a:r>
          </a:p>
          <a:p>
            <a:r>
              <a:rPr lang="en-GB" dirty="0"/>
              <a:t>Aids with the creation of Status Determination Statements.</a:t>
            </a:r>
          </a:p>
          <a:p>
            <a:r>
              <a:rPr lang="en-GB" dirty="0"/>
              <a:t>Evidence that have taken reasonable care</a:t>
            </a:r>
          </a:p>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22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47A1A5-806A-4FD4-8509-B9A6C8BA37BD}"/>
              </a:ext>
            </a:extLst>
          </p:cNvPr>
          <p:cNvPicPr/>
          <p:nvPr/>
        </p:nvPicPr>
        <p:blipFill rotWithShape="1">
          <a:blip r:embed="rId2"/>
          <a:srcRect t="8060" r="58454" b="35944"/>
          <a:stretch/>
        </p:blipFill>
        <p:spPr bwMode="auto">
          <a:xfrm>
            <a:off x="853440" y="1104900"/>
            <a:ext cx="7048500" cy="4869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663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EE6F-7B86-4273-AC11-B1B2C381CC93}"/>
              </a:ext>
            </a:extLst>
          </p:cNvPr>
          <p:cNvSpPr>
            <a:spLocks noGrp="1"/>
          </p:cNvSpPr>
          <p:nvPr>
            <p:ph type="ctrTitle"/>
          </p:nvPr>
        </p:nvSpPr>
        <p:spPr>
          <a:xfrm>
            <a:off x="443414" y="1110207"/>
            <a:ext cx="7471164" cy="468939"/>
          </a:xfrm>
        </p:spPr>
        <p:txBody>
          <a:bodyPr>
            <a:noAutofit/>
          </a:bodyPr>
          <a:lstStyle/>
          <a:p>
            <a:r>
              <a:rPr lang="en-GB" sz="2800" dirty="0"/>
              <a:t>The Speakers:</a:t>
            </a:r>
          </a:p>
        </p:txBody>
      </p:sp>
      <p:pic>
        <p:nvPicPr>
          <p:cNvPr id="4" name="Picture 3">
            <a:extLst>
              <a:ext uri="{FF2B5EF4-FFF2-40B4-BE49-F238E27FC236}">
                <a16:creationId xmlns:a16="http://schemas.microsoft.com/office/drawing/2014/main" id="{C0B38D56-69EA-4E8F-9309-885F5629D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27" y="1882942"/>
            <a:ext cx="1402605" cy="1402605"/>
          </a:xfrm>
          <a:prstGeom prst="rect">
            <a:avLst/>
          </a:prstGeom>
        </p:spPr>
      </p:pic>
      <p:sp>
        <p:nvSpPr>
          <p:cNvPr id="5" name="Rectangle 4">
            <a:extLst>
              <a:ext uri="{FF2B5EF4-FFF2-40B4-BE49-F238E27FC236}">
                <a16:creationId xmlns:a16="http://schemas.microsoft.com/office/drawing/2014/main" id="{A1A47139-45AD-49DC-A04D-C7943AAAB7AB}"/>
              </a:ext>
            </a:extLst>
          </p:cNvPr>
          <p:cNvSpPr/>
          <p:nvPr/>
        </p:nvSpPr>
        <p:spPr>
          <a:xfrm>
            <a:off x="2357262" y="2187963"/>
            <a:ext cx="5969053" cy="707886"/>
          </a:xfrm>
          <a:prstGeom prst="rect">
            <a:avLst/>
          </a:prstGeom>
        </p:spPr>
        <p:txBody>
          <a:bodyPr wrap="square">
            <a:spAutoFit/>
          </a:bodyPr>
          <a:lstStyle/>
          <a:p>
            <a:r>
              <a:rPr lang="en-US" sz="2000" dirty="0" err="1">
                <a:solidFill>
                  <a:prstClr val="white"/>
                </a:solidFill>
                <a:latin typeface="Calibri"/>
              </a:rPr>
              <a:t>Lewina</a:t>
            </a:r>
            <a:r>
              <a:rPr lang="en-US" sz="2000" dirty="0">
                <a:solidFill>
                  <a:prstClr val="white"/>
                </a:solidFill>
                <a:latin typeface="Calibri"/>
              </a:rPr>
              <a:t> Farrell - Head of Legal Services at the Recruitment and Employment Confederation</a:t>
            </a:r>
          </a:p>
        </p:txBody>
      </p:sp>
      <p:pic>
        <p:nvPicPr>
          <p:cNvPr id="6" name="Picture 5">
            <a:extLst>
              <a:ext uri="{FF2B5EF4-FFF2-40B4-BE49-F238E27FC236}">
                <a16:creationId xmlns:a16="http://schemas.microsoft.com/office/drawing/2014/main" id="{8F7081BE-0BA2-4AA7-AE69-C55D90B67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36" y="3486148"/>
            <a:ext cx="1488912" cy="1488912"/>
          </a:xfrm>
          <a:prstGeom prst="rect">
            <a:avLst/>
          </a:prstGeom>
        </p:spPr>
      </p:pic>
      <p:sp>
        <p:nvSpPr>
          <p:cNvPr id="7" name="Text Placeholder 2">
            <a:extLst>
              <a:ext uri="{FF2B5EF4-FFF2-40B4-BE49-F238E27FC236}">
                <a16:creationId xmlns:a16="http://schemas.microsoft.com/office/drawing/2014/main" id="{6CB3663A-1D0F-4C9E-8D63-479FCBF40F95}"/>
              </a:ext>
            </a:extLst>
          </p:cNvPr>
          <p:cNvSpPr txBox="1">
            <a:spLocks/>
          </p:cNvSpPr>
          <p:nvPr/>
        </p:nvSpPr>
        <p:spPr>
          <a:xfrm>
            <a:off x="2386414" y="3765243"/>
            <a:ext cx="5939901" cy="884962"/>
          </a:xfrm>
          <a:prstGeom prst="rect">
            <a:avLst/>
          </a:prstGeom>
        </p:spPr>
        <p:txBody>
          <a:bodyPr>
            <a:normAutofit/>
          </a:bodyPr>
          <a:lstStyle>
            <a:lvl1pPr marL="342900" indent="-342900" algn="l" defTabSz="457200" rtl="0" eaLnBrk="1" latinLnBrk="0" hangingPunct="1">
              <a:spcBef>
                <a:spcPts val="0"/>
              </a:spcBef>
              <a:spcAft>
                <a:spcPts val="700"/>
              </a:spcAft>
              <a:buClr>
                <a:srgbClr val="2F1C65"/>
              </a:buClr>
              <a:buFont typeface="Wingdings" charset="2"/>
              <a:buChar char="§"/>
              <a:defRPr sz="1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ts val="0"/>
              </a:spcBef>
              <a:spcAft>
                <a:spcPts val="700"/>
              </a:spcAft>
              <a:buFont typeface="Arial"/>
              <a:buChar char="»"/>
              <a:defRPr sz="12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prstClr val="white"/>
                </a:solidFill>
              </a:rPr>
              <a:t>Chris Humphreys - Tax Partner, Barber Harrison &amp; Platt, Chartered Accountants</a:t>
            </a:r>
            <a:endParaRPr lang="en-GB" sz="2000" dirty="0">
              <a:solidFill>
                <a:prstClr val="white"/>
              </a:solidFill>
            </a:endParaRPr>
          </a:p>
        </p:txBody>
      </p:sp>
    </p:spTree>
    <p:extLst>
      <p:ext uri="{BB962C8B-B14F-4D97-AF65-F5344CB8AC3E}">
        <p14:creationId xmlns:p14="http://schemas.microsoft.com/office/powerpoint/2010/main" val="112756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2682A5-302D-49E2-8754-626BDE5DBB42}"/>
              </a:ext>
            </a:extLst>
          </p:cNvPr>
          <p:cNvPicPr/>
          <p:nvPr/>
        </p:nvPicPr>
        <p:blipFill rotWithShape="1">
          <a:blip r:embed="rId2"/>
          <a:srcRect l="-362" t="7377" r="58770" b="35519"/>
          <a:stretch/>
        </p:blipFill>
        <p:spPr bwMode="auto">
          <a:xfrm>
            <a:off x="1310640" y="1138237"/>
            <a:ext cx="6675120" cy="4896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508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928AEC-213D-48D0-9299-0BED5F60B4A6}"/>
              </a:ext>
            </a:extLst>
          </p:cNvPr>
          <p:cNvPicPr/>
          <p:nvPr/>
        </p:nvPicPr>
        <p:blipFill rotWithShape="1">
          <a:blip r:embed="rId2"/>
          <a:srcRect t="11454" r="59500" b="35520"/>
          <a:stretch/>
        </p:blipFill>
        <p:spPr bwMode="auto">
          <a:xfrm>
            <a:off x="685800" y="1319212"/>
            <a:ext cx="7658100" cy="466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7171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E61AEDB-56D7-4E7D-9B79-0B51D9B0553B}"/>
              </a:ext>
            </a:extLst>
          </p:cNvPr>
          <p:cNvPicPr/>
          <p:nvPr/>
        </p:nvPicPr>
        <p:blipFill rotWithShape="1">
          <a:blip r:embed="rId2"/>
          <a:srcRect l="-332" t="13150" r="58619" b="34672"/>
          <a:stretch/>
        </p:blipFill>
        <p:spPr bwMode="auto">
          <a:xfrm>
            <a:off x="1089660" y="1366837"/>
            <a:ext cx="7353300" cy="4637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6904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43184D2-B856-40BC-8920-E3C01C58C3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BF5DDF79-30A6-4111-B308-7F17FB21BF76}"/>
              </a:ext>
            </a:extLst>
          </p:cNvPr>
          <p:cNvPicPr>
            <a:picLocks noGrp="1"/>
          </p:cNvPicPr>
          <p:nvPr>
            <p:ph idx="1"/>
          </p:nvPr>
        </p:nvPicPr>
        <p:blipFill rotWithShape="1">
          <a:blip r:embed="rId2"/>
          <a:srcRect t="9332" r="58454" b="35944"/>
          <a:stretch/>
        </p:blipFill>
        <p:spPr bwMode="auto">
          <a:xfrm>
            <a:off x="628650" y="1120140"/>
            <a:ext cx="7886700" cy="4915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0451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9131272-9F88-4A59-B432-5544062510B2}"/>
              </a:ext>
            </a:extLst>
          </p:cNvPr>
          <p:cNvPicPr/>
          <p:nvPr/>
        </p:nvPicPr>
        <p:blipFill rotWithShape="1">
          <a:blip r:embed="rId2"/>
          <a:srcRect t="14424" r="58952" b="35520"/>
          <a:stretch/>
        </p:blipFill>
        <p:spPr bwMode="auto">
          <a:xfrm>
            <a:off x="1075372" y="1347787"/>
            <a:ext cx="6925627" cy="4519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763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56B8CA-D040-4E72-8140-926BB36904B1}"/>
              </a:ext>
            </a:extLst>
          </p:cNvPr>
          <p:cNvPicPr/>
          <p:nvPr/>
        </p:nvPicPr>
        <p:blipFill rotWithShape="1">
          <a:blip r:embed="rId2"/>
          <a:srcRect t="9333" r="59949" b="35520"/>
          <a:stretch/>
        </p:blipFill>
        <p:spPr bwMode="auto">
          <a:xfrm>
            <a:off x="982980" y="1252537"/>
            <a:ext cx="7048500" cy="4660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237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Importance of CEST</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endParaRPr lang="en-GB" dirty="0"/>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9A94F70-0A11-4C31-8F20-7B78D97E93DD}"/>
              </a:ext>
            </a:extLst>
          </p:cNvPr>
          <p:cNvPicPr/>
          <p:nvPr/>
        </p:nvPicPr>
        <p:blipFill rotWithShape="1">
          <a:blip r:embed="rId2"/>
          <a:srcRect t="8908" r="58620" b="35096"/>
          <a:stretch/>
        </p:blipFill>
        <p:spPr bwMode="auto">
          <a:xfrm>
            <a:off x="937260" y="1048069"/>
            <a:ext cx="7269480" cy="49793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289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6E59-002C-4677-9912-20F2BFD857C3}"/>
              </a:ext>
            </a:extLst>
          </p:cNvPr>
          <p:cNvSpPr>
            <a:spLocks noGrp="1"/>
          </p:cNvSpPr>
          <p:nvPr>
            <p:ph type="title"/>
          </p:nvPr>
        </p:nvSpPr>
        <p:spPr>
          <a:xfrm>
            <a:off x="628650" y="365127"/>
            <a:ext cx="6358890" cy="503554"/>
          </a:xfrm>
        </p:spPr>
        <p:txBody>
          <a:bodyPr>
            <a:normAutofit fontScale="90000"/>
          </a:bodyPr>
          <a:lstStyle/>
          <a:p>
            <a:r>
              <a:rPr lang="en-GB" dirty="0"/>
              <a:t>The way forward ?</a:t>
            </a:r>
          </a:p>
        </p:txBody>
      </p:sp>
      <p:sp>
        <p:nvSpPr>
          <p:cNvPr id="3" name="Content Placeholder 2">
            <a:extLst>
              <a:ext uri="{FF2B5EF4-FFF2-40B4-BE49-F238E27FC236}">
                <a16:creationId xmlns:a16="http://schemas.microsoft.com/office/drawing/2014/main" id="{ADC83AAE-E5E6-4A40-9EAA-CB7F6EC6FA97}"/>
              </a:ext>
            </a:extLst>
          </p:cNvPr>
          <p:cNvSpPr>
            <a:spLocks noGrp="1"/>
          </p:cNvSpPr>
          <p:nvPr>
            <p:ph idx="1"/>
          </p:nvPr>
        </p:nvSpPr>
        <p:spPr/>
        <p:txBody>
          <a:bodyPr/>
          <a:lstStyle/>
          <a:p>
            <a:r>
              <a:rPr lang="en-GB" dirty="0"/>
              <a:t>Status Determination Statements.</a:t>
            </a:r>
          </a:p>
          <a:p>
            <a:r>
              <a:rPr lang="en-GB" dirty="0"/>
              <a:t>Appeals within time limits if required.</a:t>
            </a:r>
          </a:p>
          <a:p>
            <a:r>
              <a:rPr lang="en-GB" dirty="0"/>
              <a:t>Rate negotiation if reclassified ?</a:t>
            </a:r>
          </a:p>
          <a:p>
            <a:r>
              <a:rPr lang="en-GB" dirty="0"/>
              <a:t>Members Voluntary Liquidation of Personal Service Company</a:t>
            </a:r>
          </a:p>
          <a:p>
            <a:endParaRPr lang="en-GB" dirty="0"/>
          </a:p>
        </p:txBody>
      </p:sp>
      <p:sp>
        <p:nvSpPr>
          <p:cNvPr id="4" name="Footer Placeholder 3">
            <a:extLst>
              <a:ext uri="{FF2B5EF4-FFF2-40B4-BE49-F238E27FC236}">
                <a16:creationId xmlns:a16="http://schemas.microsoft.com/office/drawing/2014/main" id="{FE851C1B-D5CC-4101-8EC5-6D6371AB1CC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36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852488" y="1633538"/>
            <a:ext cx="7772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buClr>
                <a:srgbClr val="003366"/>
              </a:buClr>
              <a:buFont typeface="Wingdings" pitchFamily="2" charset="2"/>
              <a:buChar char="Ø"/>
              <a:defRPr>
                <a:solidFill>
                  <a:schemeClr val="tx1"/>
                </a:solidFill>
                <a:latin typeface="Calibri" pitchFamily="34" charset="0"/>
                <a:sym typeface="Wingdings 3" pitchFamily="18" charset="2"/>
              </a:defRPr>
            </a:lvl1pPr>
            <a:lvl2pPr marL="742950" indent="-285750" algn="just" eaLnBrk="0" hangingPunct="0">
              <a:spcBef>
                <a:spcPct val="50000"/>
              </a:spcBef>
              <a:buClr>
                <a:srgbClr val="003366"/>
              </a:buClr>
              <a:buChar char="•"/>
              <a:defRPr sz="1600">
                <a:solidFill>
                  <a:schemeClr val="tx1"/>
                </a:solidFill>
                <a:latin typeface="Calibri" pitchFamily="34" charset="0"/>
              </a:defRPr>
            </a:lvl2pPr>
            <a:lvl3pPr marL="1143000" indent="-228600" algn="just" eaLnBrk="0" hangingPunct="0">
              <a:spcBef>
                <a:spcPct val="20000"/>
              </a:spcBef>
              <a:buClr>
                <a:srgbClr val="003366"/>
              </a:buClr>
              <a:buFont typeface="Wingdings" pitchFamily="2" charset="2"/>
              <a:buChar char="ú"/>
              <a:defRPr sz="1400">
                <a:solidFill>
                  <a:schemeClr val="tx1"/>
                </a:solidFill>
                <a:latin typeface="Calibri" pitchFamily="34" charset="0"/>
              </a:defRPr>
            </a:lvl3pPr>
            <a:lvl4pPr marL="1600200" indent="-228600" algn="just" eaLnBrk="0" hangingPunct="0">
              <a:spcBef>
                <a:spcPct val="20000"/>
              </a:spcBef>
              <a:buClr>
                <a:srgbClr val="003366"/>
              </a:buClr>
              <a:buChar char="–"/>
              <a:defRPr sz="1400">
                <a:solidFill>
                  <a:schemeClr val="tx1"/>
                </a:solidFill>
                <a:latin typeface="Calibri" pitchFamily="34" charset="0"/>
              </a:defRPr>
            </a:lvl4pPr>
            <a:lvl5pPr marL="2057400" indent="-228600" eaLnBrk="0" hangingPunct="0">
              <a:spcBef>
                <a:spcPct val="20000"/>
              </a:spcBef>
              <a:buChar char="»"/>
              <a:defRPr sz="2400">
                <a:solidFill>
                  <a:schemeClr val="tx1"/>
                </a:solidFill>
                <a:latin typeface="Helvetica 55 Roman"/>
              </a:defRPr>
            </a:lvl5pPr>
            <a:lvl6pPr marL="2514600" indent="-228600" eaLnBrk="0" fontAlgn="base" hangingPunct="0">
              <a:spcBef>
                <a:spcPct val="20000"/>
              </a:spcBef>
              <a:spcAft>
                <a:spcPct val="0"/>
              </a:spcAft>
              <a:buChar char="»"/>
              <a:defRPr sz="2400">
                <a:solidFill>
                  <a:schemeClr val="tx1"/>
                </a:solidFill>
                <a:latin typeface="Helvetica 55 Roman"/>
              </a:defRPr>
            </a:lvl6pPr>
            <a:lvl7pPr marL="2971800" indent="-228600" eaLnBrk="0" fontAlgn="base" hangingPunct="0">
              <a:spcBef>
                <a:spcPct val="20000"/>
              </a:spcBef>
              <a:spcAft>
                <a:spcPct val="0"/>
              </a:spcAft>
              <a:buChar char="»"/>
              <a:defRPr sz="2400">
                <a:solidFill>
                  <a:schemeClr val="tx1"/>
                </a:solidFill>
                <a:latin typeface="Helvetica 55 Roman"/>
              </a:defRPr>
            </a:lvl7pPr>
            <a:lvl8pPr marL="3429000" indent="-228600" eaLnBrk="0" fontAlgn="base" hangingPunct="0">
              <a:spcBef>
                <a:spcPct val="20000"/>
              </a:spcBef>
              <a:spcAft>
                <a:spcPct val="0"/>
              </a:spcAft>
              <a:buChar char="»"/>
              <a:defRPr sz="2400">
                <a:solidFill>
                  <a:schemeClr val="tx1"/>
                </a:solidFill>
                <a:latin typeface="Helvetica 55 Roman"/>
              </a:defRPr>
            </a:lvl8pPr>
            <a:lvl9pPr marL="3886200" indent="-228600" eaLnBrk="0" fontAlgn="base" hangingPunct="0">
              <a:spcBef>
                <a:spcPct val="20000"/>
              </a:spcBef>
              <a:spcAft>
                <a:spcPct val="0"/>
              </a:spcAft>
              <a:buChar char="»"/>
              <a:defRPr sz="2400">
                <a:solidFill>
                  <a:schemeClr val="tx1"/>
                </a:solidFill>
                <a:latin typeface="Helvetica 55 Roman"/>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VerbCond Light" panose="02000300030000020004" pitchFamily="50" charset="0"/>
                <a:ea typeface="+mn-ea"/>
                <a:cs typeface="Tahoma" pitchFamily="34" charset="0"/>
                <a:sym typeface="Wingdings 3" pitchFamily="18" charset="2"/>
              </a:rPr>
              <a:t>This presentation and any accompanying notes are provided as information only and should not be relied upon as advice, or treated as such. No liability is accepted for any errors of fact or opinion they may contain. Professional advice should always be sought before making any decisions.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B75BC"/>
              </a:solidFill>
              <a:effectLst/>
              <a:uLnTx/>
              <a:uFillTx/>
              <a:latin typeface="VerbCond Light" panose="02000300030000020004" pitchFamily="50" charset="0"/>
              <a:ea typeface="+mn-ea"/>
              <a:cs typeface="Arial" pitchFamily="34" charset="0"/>
              <a:sym typeface="Wingdings 3" pitchFamily="18" charset="2"/>
            </a:endParaRPr>
          </a:p>
        </p:txBody>
      </p:sp>
      <p:sp>
        <p:nvSpPr>
          <p:cNvPr id="10" name="TextBox 4"/>
          <p:cNvSpPr txBox="1"/>
          <p:nvPr/>
        </p:nvSpPr>
        <p:spPr>
          <a:xfrm>
            <a:off x="2915816" y="6230612"/>
            <a:ext cx="338437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Ó"/>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BHP, Chartered Accountants 2019.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BHP, Chartered Accountants is a trading name of BHP LLP</a:t>
            </a:r>
          </a:p>
        </p:txBody>
      </p:sp>
      <p:sp>
        <p:nvSpPr>
          <p:cNvPr id="11" name="TextBox 10"/>
          <p:cNvSpPr txBox="1"/>
          <p:nvPr/>
        </p:nvSpPr>
        <p:spPr>
          <a:xfrm>
            <a:off x="1331640" y="3789040"/>
            <a:ext cx="597666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B75BC"/>
                </a:solidFill>
                <a:effectLst/>
                <a:uLnTx/>
                <a:uFillTx/>
                <a:latin typeface="VerbCond Light" panose="02000300030000020004" pitchFamily="50" charset="0"/>
                <a:ea typeface="+mn-ea"/>
                <a:cs typeface="+mn-cs"/>
              </a:rPr>
              <a:t>Chris Humphreys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B75BC"/>
                </a:solidFill>
                <a:effectLst/>
                <a:uLnTx/>
                <a:uFillTx/>
                <a:latin typeface="VerbCond Light" panose="02000300030000020004" pitchFamily="50" charset="0"/>
                <a:ea typeface="+mn-ea"/>
                <a:cs typeface="+mn-cs"/>
              </a:rPr>
              <a:t>BHP LLP</a:t>
            </a:r>
            <a:br>
              <a:rPr kumimoji="0" lang="en-GB" sz="2000" b="1" i="0" u="none" strike="noStrike" kern="1200" cap="none" spc="0" normalizeH="0" baseline="0" noProof="0" dirty="0">
                <a:ln>
                  <a:noFill/>
                </a:ln>
                <a:solidFill>
                  <a:srgbClr val="1B75BC"/>
                </a:solidFill>
                <a:effectLst/>
                <a:uLnTx/>
                <a:uFillTx/>
                <a:latin typeface="VerbCond Light" panose="02000300030000020004" pitchFamily="50" charset="0"/>
                <a:ea typeface="+mn-ea"/>
                <a:cs typeface="+mn-cs"/>
              </a:rPr>
            </a:br>
            <a:r>
              <a:rPr kumimoji="0" lang="en-GB" sz="2000" b="1" i="0" u="none" strike="noStrike" kern="1200" cap="none" spc="0" normalizeH="0" baseline="0" noProof="0" dirty="0">
                <a:ln>
                  <a:noFill/>
                </a:ln>
                <a:solidFill>
                  <a:srgbClr val="1B75BC"/>
                </a:solidFill>
                <a:effectLst/>
                <a:uLnTx/>
                <a:uFillTx/>
                <a:latin typeface="VerbCond Light" panose="02000300030000020004" pitchFamily="50" charset="0"/>
                <a:ea typeface="+mn-ea"/>
                <a:cs typeface="+mn-cs"/>
              </a:rPr>
              <a:t>chris.humphreys@bhp.co.uk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B75BC"/>
              </a:solidFill>
              <a:effectLst/>
              <a:uLnTx/>
              <a:uFillTx/>
              <a:latin typeface="VerbCond Light" panose="02000300030000020004" pitchFamily="50" charset="0"/>
              <a:ea typeface="+mn-ea"/>
              <a:cs typeface="+mn-cs"/>
            </a:endParaRPr>
          </a:p>
        </p:txBody>
      </p:sp>
    </p:spTree>
    <p:extLst>
      <p:ext uri="{BB962C8B-B14F-4D97-AF65-F5344CB8AC3E}">
        <p14:creationId xmlns:p14="http://schemas.microsoft.com/office/powerpoint/2010/main" val="362872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3D0EB4-8F69-4CDA-B34A-5B40F7A108B9}"/>
              </a:ext>
            </a:extLst>
          </p:cNvPr>
          <p:cNvSpPr/>
          <p:nvPr/>
        </p:nvSpPr>
        <p:spPr>
          <a:xfrm>
            <a:off x="2136532" y="1889393"/>
            <a:ext cx="448712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attending</a:t>
            </a:r>
          </a:p>
        </p:txBody>
      </p:sp>
    </p:spTree>
    <p:extLst>
      <p:ext uri="{BB962C8B-B14F-4D97-AF65-F5344CB8AC3E}">
        <p14:creationId xmlns:p14="http://schemas.microsoft.com/office/powerpoint/2010/main" val="219811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26ADCE-C39F-4424-9D59-C801C4A3AE72}"/>
              </a:ext>
            </a:extLst>
          </p:cNvPr>
          <p:cNvPicPr>
            <a:picLocks noChangeAspect="1"/>
          </p:cNvPicPr>
          <p:nvPr/>
        </p:nvPicPr>
        <p:blipFill rotWithShape="1">
          <a:blip r:embed="rId3"/>
          <a:srcRect l="-1870" r="3744"/>
          <a:stretch/>
        </p:blipFill>
        <p:spPr>
          <a:xfrm rot="10800000">
            <a:off x="0" y="0"/>
            <a:ext cx="4032298" cy="3429001"/>
          </a:xfrm>
          <a:prstGeom prst="rect">
            <a:avLst/>
          </a:prstGeom>
        </p:spPr>
      </p:pic>
      <p:pic>
        <p:nvPicPr>
          <p:cNvPr id="7" name="Picture 6">
            <a:extLst>
              <a:ext uri="{FF2B5EF4-FFF2-40B4-BE49-F238E27FC236}">
                <a16:creationId xmlns:a16="http://schemas.microsoft.com/office/drawing/2014/main" id="{A95D5621-C5D6-4602-96C4-881207898F79}"/>
              </a:ext>
            </a:extLst>
          </p:cNvPr>
          <p:cNvPicPr>
            <a:picLocks noChangeAspect="1"/>
          </p:cNvPicPr>
          <p:nvPr/>
        </p:nvPicPr>
        <p:blipFill rotWithShape="1">
          <a:blip r:embed="rId4"/>
          <a:srcRect l="2767"/>
          <a:stretch/>
        </p:blipFill>
        <p:spPr>
          <a:xfrm>
            <a:off x="-3" y="0"/>
            <a:ext cx="3894073" cy="4163216"/>
          </a:xfrm>
          <a:prstGeom prst="rect">
            <a:avLst/>
          </a:prstGeom>
        </p:spPr>
      </p:pic>
      <p:sp>
        <p:nvSpPr>
          <p:cNvPr id="4" name="Title 3"/>
          <p:cNvSpPr>
            <a:spLocks noGrp="1"/>
          </p:cNvSpPr>
          <p:nvPr>
            <p:ph type="ctrTitle"/>
          </p:nvPr>
        </p:nvSpPr>
        <p:spPr>
          <a:xfrm>
            <a:off x="927922" y="3068343"/>
            <a:ext cx="6451074" cy="2189746"/>
          </a:xfrm>
        </p:spPr>
        <p:txBody>
          <a:bodyPr>
            <a:normAutofit/>
          </a:bodyPr>
          <a:lstStyle/>
          <a:p>
            <a:pPr algn="l"/>
            <a:r>
              <a:rPr lang="en-GB" sz="4000" b="1" dirty="0">
                <a:solidFill>
                  <a:srgbClr val="0E113E"/>
                </a:solidFill>
              </a:rPr>
              <a:t>Preparing for IR35</a:t>
            </a:r>
            <a:br>
              <a:rPr lang="en-GB" sz="4000" b="1" dirty="0">
                <a:solidFill>
                  <a:srgbClr val="0E113E"/>
                </a:solidFill>
              </a:rPr>
            </a:br>
            <a:br>
              <a:rPr lang="en-GB" sz="4000" dirty="0">
                <a:solidFill>
                  <a:srgbClr val="0E113E"/>
                </a:solidFill>
              </a:rPr>
            </a:br>
            <a:r>
              <a:rPr lang="en-GB" sz="2000" b="1" dirty="0">
                <a:solidFill>
                  <a:srgbClr val="0E113E"/>
                </a:solidFill>
              </a:rPr>
              <a:t>CK Group 7 November 2019</a:t>
            </a:r>
            <a:endParaRPr lang="en-GB" sz="4000" b="1" dirty="0">
              <a:solidFill>
                <a:srgbClr val="0E113E"/>
              </a:solidFill>
            </a:endParaRPr>
          </a:p>
        </p:txBody>
      </p:sp>
      <p:pic>
        <p:nvPicPr>
          <p:cNvPr id="13" name="Picture 12">
            <a:extLst>
              <a:ext uri="{FF2B5EF4-FFF2-40B4-BE49-F238E27FC236}">
                <a16:creationId xmlns:a16="http://schemas.microsoft.com/office/drawing/2014/main" id="{08E4198A-B115-4BD5-A33D-F4DC081AB600}"/>
              </a:ext>
            </a:extLst>
          </p:cNvPr>
          <p:cNvPicPr>
            <a:picLocks noChangeAspect="1"/>
          </p:cNvPicPr>
          <p:nvPr/>
        </p:nvPicPr>
        <p:blipFill rotWithShape="1">
          <a:blip r:embed="rId5"/>
          <a:srcRect r="5659"/>
          <a:stretch/>
        </p:blipFill>
        <p:spPr>
          <a:xfrm>
            <a:off x="8313129" y="1347392"/>
            <a:ext cx="830871" cy="4163216"/>
          </a:xfrm>
          <a:prstGeom prst="rect">
            <a:avLst/>
          </a:prstGeom>
        </p:spPr>
      </p:pic>
    </p:spTree>
    <p:extLst>
      <p:ext uri="{BB962C8B-B14F-4D97-AF65-F5344CB8AC3E}">
        <p14:creationId xmlns:p14="http://schemas.microsoft.com/office/powerpoint/2010/main" val="2671745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9070-8242-41C3-B613-F3E8E5FD519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364A5E3-AE4C-4EDD-89A9-A0F20FFF47DD}"/>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982678B1-5336-4CCE-AF78-B6823D838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Tree>
    <p:extLst>
      <p:ext uri="{BB962C8B-B14F-4D97-AF65-F5344CB8AC3E}">
        <p14:creationId xmlns:p14="http://schemas.microsoft.com/office/powerpoint/2010/main" val="187690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64F370-CCB1-493E-B311-36BC5C86C9C2}"/>
              </a:ext>
            </a:extLst>
          </p:cNvPr>
          <p:cNvPicPr>
            <a:picLocks noChangeAspect="1"/>
          </p:cNvPicPr>
          <p:nvPr/>
        </p:nvPicPr>
        <p:blipFill rotWithShape="1">
          <a:blip r:embed="rId3"/>
          <a:srcRect l="2767"/>
          <a:stretch/>
        </p:blipFill>
        <p:spPr>
          <a:xfrm rot="10800000">
            <a:off x="5692876" y="1820956"/>
            <a:ext cx="3451123" cy="3689651"/>
          </a:xfrm>
          <a:prstGeom prst="rect">
            <a:avLst/>
          </a:prstGeom>
        </p:spPr>
      </p:pic>
      <p:sp>
        <p:nvSpPr>
          <p:cNvPr id="3" name="Subtitle 2">
            <a:extLst>
              <a:ext uri="{FF2B5EF4-FFF2-40B4-BE49-F238E27FC236}">
                <a16:creationId xmlns:a16="http://schemas.microsoft.com/office/drawing/2014/main" id="{E944A3EA-601F-49C9-AADD-C121A37547D3}"/>
              </a:ext>
            </a:extLst>
          </p:cNvPr>
          <p:cNvSpPr>
            <a:spLocks noGrp="1"/>
          </p:cNvSpPr>
          <p:nvPr>
            <p:ph type="subTitle" idx="1"/>
          </p:nvPr>
        </p:nvSpPr>
        <p:spPr>
          <a:xfrm>
            <a:off x="974784" y="2119564"/>
            <a:ext cx="4111246" cy="2547327"/>
          </a:xfrm>
        </p:spPr>
        <p:txBody>
          <a:bodyPr>
            <a:normAutofit fontScale="92500" lnSpcReduction="10000"/>
          </a:bodyPr>
          <a:lstStyle/>
          <a:p>
            <a:pPr algn="l">
              <a:lnSpc>
                <a:spcPct val="120000"/>
              </a:lnSpc>
            </a:pPr>
            <a:r>
              <a:rPr lang="en-GB" b="1" dirty="0">
                <a:solidFill>
                  <a:srgbClr val="0E113E"/>
                </a:solidFill>
              </a:rPr>
              <a:t>Extension of the off-payroll rules to the private sector</a:t>
            </a:r>
          </a:p>
          <a:p>
            <a:pPr algn="l"/>
            <a:endParaRPr lang="en-GB" dirty="0">
              <a:solidFill>
                <a:srgbClr val="17A4AC"/>
              </a:solidFill>
            </a:endParaRPr>
          </a:p>
          <a:p>
            <a:pPr algn="l"/>
            <a:endParaRPr lang="en-GB" dirty="0">
              <a:solidFill>
                <a:srgbClr val="17A4AC"/>
              </a:solidFill>
            </a:endParaRPr>
          </a:p>
          <a:p>
            <a:pPr algn="l"/>
            <a:r>
              <a:rPr lang="en-GB" sz="2200" dirty="0">
                <a:solidFill>
                  <a:srgbClr val="17A4AC"/>
                </a:solidFill>
              </a:rPr>
              <a:t>Lewina Farrell</a:t>
            </a:r>
          </a:p>
          <a:p>
            <a:pPr algn="l"/>
            <a:r>
              <a:rPr lang="en-GB" sz="2200" dirty="0">
                <a:solidFill>
                  <a:srgbClr val="17A4AC"/>
                </a:solidFill>
              </a:rPr>
              <a:t>Head of Legal Services, REC</a:t>
            </a:r>
          </a:p>
          <a:p>
            <a:endParaRPr lang="en-GB" dirty="0">
              <a:solidFill>
                <a:srgbClr val="0E113E"/>
              </a:solidFill>
            </a:endParaRPr>
          </a:p>
        </p:txBody>
      </p:sp>
      <p:pic>
        <p:nvPicPr>
          <p:cNvPr id="1026" name="Picture 2" descr="https://www.rec.uk.com/__data/assets/image/0009/449316/lewina-farrell-B-and-W-150x150.png">
            <a:extLst>
              <a:ext uri="{FF2B5EF4-FFF2-40B4-BE49-F238E27FC236}">
                <a16:creationId xmlns:a16="http://schemas.microsoft.com/office/drawing/2014/main" id="{ED64CB2D-97C2-4B39-BF3B-FC2EE166E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030" y="2430116"/>
            <a:ext cx="2236775" cy="2236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E95A8BE-7458-4C2F-9E12-C04EB6926A77}"/>
              </a:ext>
            </a:extLst>
          </p:cNvPr>
          <p:cNvPicPr>
            <a:picLocks noChangeAspect="1"/>
          </p:cNvPicPr>
          <p:nvPr/>
        </p:nvPicPr>
        <p:blipFill rotWithShape="1">
          <a:blip r:embed="rId5"/>
          <a:srcRect l="-1870" r="3744"/>
          <a:stretch/>
        </p:blipFill>
        <p:spPr>
          <a:xfrm rot="10800000">
            <a:off x="0" y="-2"/>
            <a:ext cx="1712947" cy="1456662"/>
          </a:xfrm>
          <a:prstGeom prst="rect">
            <a:avLst/>
          </a:prstGeom>
        </p:spPr>
      </p:pic>
    </p:spTree>
    <p:extLst>
      <p:ext uri="{BB962C8B-B14F-4D97-AF65-F5344CB8AC3E}">
        <p14:creationId xmlns:p14="http://schemas.microsoft.com/office/powerpoint/2010/main" val="100078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9" name="Rectangle 8">
            <a:extLst>
              <a:ext uri="{FF2B5EF4-FFF2-40B4-BE49-F238E27FC236}">
                <a16:creationId xmlns:a16="http://schemas.microsoft.com/office/drawing/2014/main" id="{DC7749E6-4D99-4C47-A03F-DC39CC450761}"/>
              </a:ext>
            </a:extLst>
          </p:cNvPr>
          <p:cNvSpPr/>
          <p:nvPr/>
        </p:nvSpPr>
        <p:spPr>
          <a:xfrm>
            <a:off x="1885950" y="2032082"/>
            <a:ext cx="5934075" cy="2554545"/>
          </a:xfrm>
          <a:prstGeom prst="rect">
            <a:avLst/>
          </a:prstGeom>
        </p:spPr>
        <p:txBody>
          <a:bodyPr wrap="square">
            <a:spAutoFit/>
          </a:bodyPr>
          <a:lstStyle/>
          <a:p>
            <a:r>
              <a:rPr lang="en-GB" sz="1600" b="1" dirty="0">
                <a:solidFill>
                  <a:srgbClr val="002060"/>
                </a:solidFill>
                <a:latin typeface="Arial" panose="020B0604020202020204" pitchFamily="34" charset="0"/>
                <a:cs typeface="Arial" panose="020B0604020202020204" pitchFamily="34" charset="0"/>
              </a:rPr>
              <a:t>DISCLAIMER: </a:t>
            </a:r>
            <a:r>
              <a:rPr lang="en-GB" sz="1600" dirty="0">
                <a:solidFill>
                  <a:srgbClr val="002060"/>
                </a:solidFill>
                <a:latin typeface="Arial" panose="020B0604020202020204" pitchFamily="34" charset="0"/>
                <a:cs typeface="Arial" panose="020B0604020202020204" pitchFamily="34" charset="0"/>
              </a:rPr>
              <a:t>All comments and advice given in this seminar and in this presentation are generic advice based on the Government’s draft legislation and related documents published on 11 July 2019.  A technical consultation on the draft legislation closed on 5 September 2019. </a:t>
            </a:r>
          </a:p>
          <a:p>
            <a:endParaRPr lang="en-GB" sz="1600" dirty="0">
              <a:solidFill>
                <a:srgbClr val="002060"/>
              </a:solidFill>
              <a:latin typeface="Arial" panose="020B0604020202020204" pitchFamily="34" charset="0"/>
              <a:cs typeface="Arial" panose="020B0604020202020204" pitchFamily="34" charset="0"/>
            </a:endParaRPr>
          </a:p>
          <a:p>
            <a:r>
              <a:rPr lang="en-GB" sz="1600" dirty="0">
                <a:solidFill>
                  <a:srgbClr val="002060"/>
                </a:solidFill>
                <a:latin typeface="Arial" panose="020B0604020202020204" pitchFamily="34" charset="0"/>
                <a:cs typeface="Arial" panose="020B0604020202020204" pitchFamily="34" charset="0"/>
              </a:rPr>
              <a:t>REC will keep members updated throughout 2019/ 20 on developments. Please watch our </a:t>
            </a:r>
            <a:r>
              <a:rPr lang="en-GB" sz="1600" dirty="0">
                <a:solidFill>
                  <a:srgbClr val="002060"/>
                </a:solidFill>
                <a:latin typeface="Arial" panose="020B0604020202020204" pitchFamily="34" charset="0"/>
                <a:cs typeface="Arial" panose="020B0604020202020204" pitchFamily="34" charset="0"/>
                <a:hlinkClick r:id="rId4"/>
              </a:rPr>
              <a:t>IR35 hub </a:t>
            </a:r>
            <a:r>
              <a:rPr lang="en-GB" sz="1600" dirty="0">
                <a:solidFill>
                  <a:srgbClr val="002060"/>
                </a:solidFill>
                <a:latin typeface="Arial" panose="020B0604020202020204" pitchFamily="34" charset="0"/>
                <a:cs typeface="Arial" panose="020B0604020202020204" pitchFamily="34" charset="0"/>
              </a:rPr>
              <a:t>for updates.   </a:t>
            </a:r>
          </a:p>
          <a:p>
            <a:endParaRPr lang="en-GB" sz="1600" dirty="0">
              <a:solidFill>
                <a:srgbClr val="002060"/>
              </a:solidFill>
              <a:latin typeface="Arial" panose="020B0604020202020204" pitchFamily="34" charset="0"/>
              <a:cs typeface="Arial" panose="020B0604020202020204" pitchFamily="34" charset="0"/>
            </a:endParaRPr>
          </a:p>
          <a:p>
            <a:r>
              <a:rPr lang="en-GB" sz="1600" dirty="0">
                <a:solidFill>
                  <a:srgbClr val="002060"/>
                </a:solidFill>
                <a:latin typeface="Arial" panose="020B0604020202020204" pitchFamily="34" charset="0"/>
                <a:cs typeface="Arial" panose="020B0604020202020204" pitchFamily="34" charset="0"/>
              </a:rPr>
              <a:t>This presentation is not a substitute for detailed legal advice. </a:t>
            </a:r>
          </a:p>
        </p:txBody>
      </p:sp>
      <p:sp>
        <p:nvSpPr>
          <p:cNvPr id="17" name="Title 1">
            <a:extLst>
              <a:ext uri="{FF2B5EF4-FFF2-40B4-BE49-F238E27FC236}">
                <a16:creationId xmlns:a16="http://schemas.microsoft.com/office/drawing/2014/main" id="{472A5726-BCF3-4945-B88B-7CE325CD7290}"/>
              </a:ext>
            </a:extLst>
          </p:cNvPr>
          <p:cNvSpPr txBox="1">
            <a:spLocks/>
          </p:cNvSpPr>
          <p:nvPr/>
        </p:nvSpPr>
        <p:spPr>
          <a:xfrm>
            <a:off x="967798" y="575419"/>
            <a:ext cx="4993055" cy="3842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17A4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48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9" name="Rectangle 8">
            <a:extLst>
              <a:ext uri="{FF2B5EF4-FFF2-40B4-BE49-F238E27FC236}">
                <a16:creationId xmlns:a16="http://schemas.microsoft.com/office/drawing/2014/main" id="{DC7749E6-4D99-4C47-A03F-DC39CC450761}"/>
              </a:ext>
            </a:extLst>
          </p:cNvPr>
          <p:cNvSpPr/>
          <p:nvPr/>
        </p:nvSpPr>
        <p:spPr>
          <a:xfrm>
            <a:off x="720610" y="1372718"/>
            <a:ext cx="7863832" cy="4278094"/>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IR35 introduced in April 2000. Chapter 8 of the Income Tax (Earnings and Pensions) Act 2003 (ITEPA).</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Purpose: collection of employment tax from those working through intermediaries.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How: Where an individual works through an intermediary, such as a personal services company, if that intermediary did not exist and the individual “looked” like an employee of the client they provide their services to they are “inside IR35”, i.e. they should be taxed as an employee.  If “outside IR35” then they are self-employed for tax purposes.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Intermediary responsible for tax status decision and relevant deductions but no single test to assess status. Various IR35 cases over the years – mixed results.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2016 - Government believed there was significant revenue loss as a result of non-compliance with IR35.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72A5726-BCF3-4945-B88B-7CE325CD7290}"/>
              </a:ext>
            </a:extLst>
          </p:cNvPr>
          <p:cNvSpPr txBox="1">
            <a:spLocks/>
          </p:cNvSpPr>
          <p:nvPr/>
        </p:nvSpPr>
        <p:spPr>
          <a:xfrm>
            <a:off x="967798" y="575419"/>
            <a:ext cx="4993055" cy="3842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7A4AC"/>
                </a:solidFill>
                <a:latin typeface="Arial" panose="020B0604020202020204" pitchFamily="34" charset="0"/>
                <a:cs typeface="Arial" panose="020B0604020202020204" pitchFamily="34" charset="0"/>
              </a:rPr>
              <a:t>IR35 and the off-payroll rules – a brief history </a:t>
            </a:r>
            <a:endParaRPr lang="en-GB" sz="2400" b="1" dirty="0">
              <a:solidFill>
                <a:srgbClr val="17A4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72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9FB796-B168-4E0F-BE03-6D92BB732304}"/>
              </a:ext>
            </a:extLst>
          </p:cNvPr>
          <p:cNvPicPr>
            <a:picLocks noChangeAspect="1"/>
          </p:cNvPicPr>
          <p:nvPr/>
        </p:nvPicPr>
        <p:blipFill rotWithShape="1">
          <a:blip r:embed="rId3"/>
          <a:srcRect l="-1870" r="3744"/>
          <a:stretch/>
        </p:blipFill>
        <p:spPr>
          <a:xfrm rot="10800000">
            <a:off x="0" y="-2"/>
            <a:ext cx="1712947" cy="1456662"/>
          </a:xfrm>
          <a:prstGeom prst="rect">
            <a:avLst/>
          </a:prstGeom>
        </p:spPr>
      </p:pic>
      <p:sp>
        <p:nvSpPr>
          <p:cNvPr id="9" name="Rectangle 8">
            <a:extLst>
              <a:ext uri="{FF2B5EF4-FFF2-40B4-BE49-F238E27FC236}">
                <a16:creationId xmlns:a16="http://schemas.microsoft.com/office/drawing/2014/main" id="{DC7749E6-4D99-4C47-A03F-DC39CC450761}"/>
              </a:ext>
            </a:extLst>
          </p:cNvPr>
          <p:cNvSpPr/>
          <p:nvPr/>
        </p:nvSpPr>
        <p:spPr>
          <a:xfrm>
            <a:off x="755779" y="1677518"/>
            <a:ext cx="7567605" cy="2554545"/>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From 6 April 2017 – the off-payroll rules apply where the client is a public authority as defined in the Freedom of Information Act 2000 or Freedom of Information (Scotland) Act 2002.  Chapter 10 ITEPA.</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E113E"/>
                </a:solidFill>
                <a:latin typeface="Arial" panose="020B0604020202020204" pitchFamily="34" charset="0"/>
                <a:cs typeface="Arial" panose="020B0604020202020204" pitchFamily="34" charset="0"/>
              </a:rPr>
              <a:t>Shifted the responsibility for IR35 status decision from the intermediary to the client. </a:t>
            </a: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0E113E"/>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72A5726-BCF3-4945-B88B-7CE325CD7290}"/>
              </a:ext>
            </a:extLst>
          </p:cNvPr>
          <p:cNvSpPr txBox="1">
            <a:spLocks/>
          </p:cNvSpPr>
          <p:nvPr/>
        </p:nvSpPr>
        <p:spPr>
          <a:xfrm>
            <a:off x="967798" y="575419"/>
            <a:ext cx="5948817" cy="3842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7A4AC"/>
                </a:solidFill>
                <a:latin typeface="Arial" panose="020B0604020202020204" pitchFamily="34" charset="0"/>
                <a:cs typeface="Arial" panose="020B0604020202020204" pitchFamily="34" charset="0"/>
              </a:rPr>
              <a:t>The off-payroll rules in the public sector</a:t>
            </a:r>
            <a:endParaRPr lang="en-GB" sz="2400" b="1" dirty="0">
              <a:solidFill>
                <a:srgbClr val="17A4A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189CD31-FAC0-4DF4-93BF-811349AB41BB}"/>
              </a:ext>
            </a:extLst>
          </p:cNvPr>
          <p:cNvSpPr/>
          <p:nvPr/>
        </p:nvSpPr>
        <p:spPr>
          <a:xfrm>
            <a:off x="1238203" y="3624828"/>
            <a:ext cx="3037378" cy="1656184"/>
          </a:xfrm>
          <a:prstGeom prst="rect">
            <a:avLst/>
          </a:prstGeom>
          <a:solidFill>
            <a:srgbClr val="0E1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If it is an ‘inside IR35’ engagement the fee-payer will be required to make appropriate tax and NICs deductions.  Employers’ NICs will also be due. Report on deductions via Real Time Information. </a:t>
            </a:r>
          </a:p>
        </p:txBody>
      </p:sp>
      <p:sp>
        <p:nvSpPr>
          <p:cNvPr id="6" name="Rectangle 5">
            <a:extLst>
              <a:ext uri="{FF2B5EF4-FFF2-40B4-BE49-F238E27FC236}">
                <a16:creationId xmlns:a16="http://schemas.microsoft.com/office/drawing/2014/main" id="{8F608EE3-95A7-423C-81A7-A896FD91DCD6}"/>
              </a:ext>
            </a:extLst>
          </p:cNvPr>
          <p:cNvSpPr/>
          <p:nvPr/>
        </p:nvSpPr>
        <p:spPr>
          <a:xfrm>
            <a:off x="5037671" y="3622203"/>
            <a:ext cx="3037378" cy="1656184"/>
          </a:xfrm>
          <a:prstGeom prst="rect">
            <a:avLst/>
          </a:prstGeom>
          <a:solidFill>
            <a:srgbClr val="17A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If it is an ‘outside IR35’ engagement the intermediary remains responsible for any deductions. Employment business reports payment  to the intermediary via quarterly ITEPA reports. </a:t>
            </a:r>
          </a:p>
        </p:txBody>
      </p:sp>
    </p:spTree>
    <p:extLst>
      <p:ext uri="{BB962C8B-B14F-4D97-AF65-F5344CB8AC3E}">
        <p14:creationId xmlns:p14="http://schemas.microsoft.com/office/powerpoint/2010/main" val="850063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2643</TotalTime>
  <Words>4675</Words>
  <Application>Microsoft Office PowerPoint</Application>
  <PresentationFormat>On-screen Show (4:3)</PresentationFormat>
  <Paragraphs>405</Paragraphs>
  <Slides>50</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50</vt:i4>
      </vt:variant>
    </vt:vector>
  </HeadingPairs>
  <TitlesOfParts>
    <vt:vector size="64" baseType="lpstr">
      <vt:lpstr>Arial</vt:lpstr>
      <vt:lpstr>Calibri</vt:lpstr>
      <vt:lpstr>Calibri Light</vt:lpstr>
      <vt:lpstr>Symbol</vt:lpstr>
      <vt:lpstr>Tahoma</vt:lpstr>
      <vt:lpstr>VerbCond Black</vt:lpstr>
      <vt:lpstr>VerbCond Light</vt:lpstr>
      <vt:lpstr>VerbCond Regular</vt:lpstr>
      <vt:lpstr>Wingdings</vt:lpstr>
      <vt:lpstr>Wingdings 3</vt:lpstr>
      <vt:lpstr>Office Theme</vt:lpstr>
      <vt:lpstr>1_Office Theme</vt:lpstr>
      <vt:lpstr>2_Office Theme</vt:lpstr>
      <vt:lpstr>4_Office Theme</vt:lpstr>
      <vt:lpstr>PowerPoint Presentation</vt:lpstr>
      <vt:lpstr>CK Group</vt:lpstr>
      <vt:lpstr>PowerPoint Presentation</vt:lpstr>
      <vt:lpstr>The Speakers:</vt:lpstr>
      <vt:lpstr>Preparing for IR35  CK Group 7 November 2019</vt:lpstr>
      <vt:lpstr>PowerPoint Presentation</vt:lpstr>
      <vt:lpstr>PowerPoint Presentation</vt:lpstr>
      <vt:lpstr>PowerPoint Presentation</vt:lpstr>
      <vt:lpstr>PowerPoint Presentation</vt:lpstr>
      <vt:lpstr>PowerPoint Presentation</vt:lpstr>
      <vt:lpstr>PowerPoint Presentation</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Extension of the off-payroll rules to the private sector</vt:lpstr>
      <vt:lpstr>Preparing For IR35 ?  Chris Humphreys Partner BHP, Chartered Accountants </vt:lpstr>
      <vt:lpstr>Why Does it Matter ?</vt:lpstr>
      <vt:lpstr>Why Does it Matter ?</vt:lpstr>
      <vt:lpstr>Why Does it Matter ?</vt:lpstr>
      <vt:lpstr>Why Does it Matter ?</vt:lpstr>
      <vt:lpstr>Why Does it Matter ?</vt:lpstr>
      <vt:lpstr>Why Does it Matter ?</vt:lpstr>
      <vt:lpstr>Why Does it Matter ?</vt:lpstr>
      <vt:lpstr>Why Does it Matter ?</vt:lpstr>
      <vt:lpstr>Why Does it Matter ?</vt:lpstr>
      <vt:lpstr>What may change ?</vt:lpstr>
      <vt:lpstr>What hasn’t changed ?</vt:lpstr>
      <vt:lpstr>What hasn’t changed ?</vt:lpstr>
      <vt:lpstr>Importance of CEST</vt:lpstr>
      <vt:lpstr>Importance of CEST</vt:lpstr>
      <vt:lpstr>Importance of CEST</vt:lpstr>
      <vt:lpstr>Importance of CEST</vt:lpstr>
      <vt:lpstr>Importance of CEST</vt:lpstr>
      <vt:lpstr>Importance of CEST</vt:lpstr>
      <vt:lpstr>Importance of CEST</vt:lpstr>
      <vt:lpstr>Importance of CEST</vt:lpstr>
      <vt:lpstr>Importance of CEST</vt:lpstr>
      <vt:lpstr>The way forward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and everything after</dc:title>
  <dc:creator>Alasdair Reynolds</dc:creator>
  <cp:lastModifiedBy>Lauren de Frece</cp:lastModifiedBy>
  <cp:revision>214</cp:revision>
  <cp:lastPrinted>2019-07-15T08:43:24Z</cp:lastPrinted>
  <dcterms:created xsi:type="dcterms:W3CDTF">2019-02-08T12:12:27Z</dcterms:created>
  <dcterms:modified xsi:type="dcterms:W3CDTF">2019-11-11T08:50:19Z</dcterms:modified>
</cp:coreProperties>
</file>